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75" r:id="rId3"/>
    <p:sldId id="274" r:id="rId4"/>
    <p:sldId id="290" r:id="rId5"/>
    <p:sldId id="268" r:id="rId6"/>
    <p:sldId id="266" r:id="rId7"/>
    <p:sldId id="312" r:id="rId8"/>
    <p:sldId id="313" r:id="rId9"/>
    <p:sldId id="328" r:id="rId10"/>
    <p:sldId id="314" r:id="rId11"/>
    <p:sldId id="327" r:id="rId12"/>
    <p:sldId id="315" r:id="rId13"/>
    <p:sldId id="329" r:id="rId14"/>
    <p:sldId id="307" r:id="rId15"/>
    <p:sldId id="330" r:id="rId16"/>
    <p:sldId id="319" r:id="rId17"/>
    <p:sldId id="320" r:id="rId18"/>
    <p:sldId id="321" r:id="rId19"/>
    <p:sldId id="318" r:id="rId20"/>
    <p:sldId id="322" r:id="rId21"/>
    <p:sldId id="323" r:id="rId22"/>
    <p:sldId id="324"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886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A2A6C43-6D94-4D79-BB37-0E9918651A9F}" type="datetimeFigureOut">
              <a:rPr lang="en-GB" smtClean="0"/>
              <a:pPr/>
              <a:t>03/05/2019</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8C6ABD0-2BB2-48D7-9017-65814A724F38}" type="slidenum">
              <a:rPr lang="en-GB" smtClean="0"/>
              <a:pPr/>
              <a:t>‹#›</a:t>
            </a:fld>
            <a:endParaRPr lang="en-GB"/>
          </a:p>
        </p:txBody>
      </p:sp>
    </p:spTree>
    <p:extLst>
      <p:ext uri="{BB962C8B-B14F-4D97-AF65-F5344CB8AC3E}">
        <p14:creationId xmlns:p14="http://schemas.microsoft.com/office/powerpoint/2010/main" xmlns="" val="30412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01444C8-31F4-4E29-A44A-DCD3CB4109EC}" type="datetimeFigureOut">
              <a:rPr lang="en-US" smtClean="0"/>
              <a:pPr/>
              <a:t>5/3/2019</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4E7FB18-FE4E-4299-AEB7-843BDE43AF06}" type="slidenum">
              <a:rPr lang="en-US" smtClean="0"/>
              <a:pPr/>
              <a:t>‹#›</a:t>
            </a:fld>
            <a:endParaRPr lang="en-US" dirty="0"/>
          </a:p>
        </p:txBody>
      </p:sp>
    </p:spTree>
    <p:extLst>
      <p:ext uri="{BB962C8B-B14F-4D97-AF65-F5344CB8AC3E}">
        <p14:creationId xmlns:p14="http://schemas.microsoft.com/office/powerpoint/2010/main" xmlns="" val="309763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7FB18-FE4E-4299-AEB7-843BDE43AF06}" type="slidenum">
              <a:rPr lang="en-US" smtClean="0"/>
              <a:pPr/>
              <a:t>2</a:t>
            </a:fld>
            <a:endParaRPr lang="en-US" dirty="0"/>
          </a:p>
        </p:txBody>
      </p:sp>
    </p:spTree>
    <p:extLst>
      <p:ext uri="{BB962C8B-B14F-4D97-AF65-F5344CB8AC3E}">
        <p14:creationId xmlns:p14="http://schemas.microsoft.com/office/powerpoint/2010/main" xmlns="" val="318536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14</a:t>
            </a:fld>
            <a:endParaRPr lang="en-US" dirty="0"/>
          </a:p>
        </p:txBody>
      </p:sp>
    </p:spTree>
    <p:extLst>
      <p:ext uri="{BB962C8B-B14F-4D97-AF65-F5344CB8AC3E}">
        <p14:creationId xmlns:p14="http://schemas.microsoft.com/office/powerpoint/2010/main" xmlns="" val="100631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16</a:t>
            </a:fld>
            <a:endParaRPr lang="en-US" dirty="0"/>
          </a:p>
        </p:txBody>
      </p:sp>
    </p:spTree>
    <p:extLst>
      <p:ext uri="{BB962C8B-B14F-4D97-AF65-F5344CB8AC3E}">
        <p14:creationId xmlns:p14="http://schemas.microsoft.com/office/powerpoint/2010/main" xmlns="" val="24429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17</a:t>
            </a:fld>
            <a:endParaRPr lang="en-US" dirty="0"/>
          </a:p>
        </p:txBody>
      </p:sp>
    </p:spTree>
    <p:extLst>
      <p:ext uri="{BB962C8B-B14F-4D97-AF65-F5344CB8AC3E}">
        <p14:creationId xmlns:p14="http://schemas.microsoft.com/office/powerpoint/2010/main" xmlns="" val="8961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18</a:t>
            </a:fld>
            <a:endParaRPr lang="en-US" dirty="0"/>
          </a:p>
        </p:txBody>
      </p:sp>
    </p:spTree>
    <p:extLst>
      <p:ext uri="{BB962C8B-B14F-4D97-AF65-F5344CB8AC3E}">
        <p14:creationId xmlns:p14="http://schemas.microsoft.com/office/powerpoint/2010/main" xmlns="" val="282874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19</a:t>
            </a:fld>
            <a:endParaRPr lang="en-US" dirty="0"/>
          </a:p>
        </p:txBody>
      </p:sp>
    </p:spTree>
    <p:extLst>
      <p:ext uri="{BB962C8B-B14F-4D97-AF65-F5344CB8AC3E}">
        <p14:creationId xmlns:p14="http://schemas.microsoft.com/office/powerpoint/2010/main" xmlns="" val="135621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20</a:t>
            </a:fld>
            <a:endParaRPr lang="en-US" dirty="0"/>
          </a:p>
        </p:txBody>
      </p:sp>
    </p:spTree>
    <p:extLst>
      <p:ext uri="{BB962C8B-B14F-4D97-AF65-F5344CB8AC3E}">
        <p14:creationId xmlns:p14="http://schemas.microsoft.com/office/powerpoint/2010/main" xmlns="" val="219432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855663" y="325438"/>
            <a:ext cx="4886325" cy="3665537"/>
          </a:xfrm>
          <a:noFill/>
          <a:ln>
            <a:solidFill>
              <a:srgbClr val="000000"/>
            </a:solidFill>
            <a:miter lim="800000"/>
            <a:headEnd/>
            <a:tailEnd/>
          </a:ln>
        </p:spPr>
      </p:sp>
      <p:sp>
        <p:nvSpPr>
          <p:cNvPr id="15363" name="Notes Placeholder 2"/>
          <p:cNvSpPr>
            <a:spLocks noGrp="1"/>
          </p:cNvSpPr>
          <p:nvPr>
            <p:ph type="body" idx="1"/>
          </p:nvPr>
        </p:nvSpPr>
        <p:spPr bwMode="auto">
          <a:xfrm>
            <a:off x="120957" y="4103720"/>
            <a:ext cx="6355760" cy="5418058"/>
          </a:xfrm>
          <a:noFill/>
        </p:spPr>
        <p:txBody>
          <a:bodyPr wrap="square" numCol="1" anchor="t" anchorCtr="0" compatLnSpc="1">
            <a:prstTxWarp prst="textNoShape">
              <a:avLst/>
            </a:prstTxWarp>
            <a:noAutofit/>
          </a:bodyPr>
          <a:lstStyle/>
          <a:p>
            <a:pPr marL="285750" indent="-285750"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The</a:t>
            </a:r>
            <a:r>
              <a:rPr lang="en-US" sz="1400" baseline="0" dirty="0">
                <a:latin typeface="Arial" panose="020B0604020202020204" pitchFamily="34" charset="0"/>
                <a:cs typeface="Arial" panose="020B0604020202020204" pitchFamily="34" charset="0"/>
              </a:rPr>
              <a:t> findings of my report show that a high level of older people in Northern Ireland have experienced scams and/or cold calls. </a:t>
            </a:r>
          </a:p>
          <a:p>
            <a:pPr marL="285750" indent="-285750" eaLnBrk="1" hangingPunct="1">
              <a:buFont typeface="Arial" panose="020B0604020202020204" pitchFamily="34" charset="0"/>
              <a:buChar char="•"/>
            </a:pPr>
            <a:r>
              <a:rPr lang="en-US" sz="1400" baseline="0" dirty="0">
                <a:latin typeface="Arial" panose="020B0604020202020204" pitchFamily="34" charset="0"/>
                <a:cs typeface="Arial" panose="020B0604020202020204" pitchFamily="34" charset="0"/>
              </a:rPr>
              <a:t>Whilst the report provides an indication of the number of older people who have fallen victim to a scam, the actual figure could be even higher. This is because many older victims of scams don’t report their experience due to feelings of shame and embarrassment. </a:t>
            </a:r>
          </a:p>
          <a:p>
            <a:pPr marL="285750" indent="-285750" eaLnBrk="1" hangingPunct="1">
              <a:buFont typeface="Arial" panose="020B0604020202020204" pitchFamily="34" charset="0"/>
              <a:buChar char="•"/>
            </a:pPr>
            <a:r>
              <a:rPr lang="en-US" sz="1400" baseline="0" dirty="0">
                <a:latin typeface="Arial" panose="020B0604020202020204" pitchFamily="34" charset="0"/>
                <a:cs typeface="Arial" panose="020B0604020202020204" pitchFamily="34" charset="0"/>
              </a:rPr>
              <a:t>Worryingly, those who do fall victim to a scam are more likely to be targeted again. It also appears that people who are targeted by cold callers are statistically more at risk of being the victim of burglary so this further highlights the seriousness of this problem. </a:t>
            </a:r>
          </a:p>
          <a:p>
            <a:pPr marL="285750" indent="-285750" eaLnBrk="1" hangingPunct="1">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41327C-1CB6-427C-891D-E0A7C040D3F5}"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300228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7FB18-FE4E-4299-AEB7-843BDE43AF06}" type="slidenum">
              <a:rPr lang="en-US" smtClean="0"/>
              <a:pPr/>
              <a:t>22</a:t>
            </a:fld>
            <a:endParaRPr lang="en-US" dirty="0"/>
          </a:p>
        </p:txBody>
      </p:sp>
    </p:spTree>
    <p:extLst>
      <p:ext uri="{BB962C8B-B14F-4D97-AF65-F5344CB8AC3E}">
        <p14:creationId xmlns:p14="http://schemas.microsoft.com/office/powerpoint/2010/main" xmlns="" val="73708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6</a:t>
            </a:fld>
            <a:endParaRPr lang="en-US" dirty="0"/>
          </a:p>
        </p:txBody>
      </p:sp>
    </p:spTree>
    <p:extLst>
      <p:ext uri="{BB962C8B-B14F-4D97-AF65-F5344CB8AC3E}">
        <p14:creationId xmlns:p14="http://schemas.microsoft.com/office/powerpoint/2010/main" xmlns="" val="188198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7</a:t>
            </a:fld>
            <a:endParaRPr lang="en-US" dirty="0"/>
          </a:p>
        </p:txBody>
      </p:sp>
    </p:spTree>
    <p:extLst>
      <p:ext uri="{BB962C8B-B14F-4D97-AF65-F5344CB8AC3E}">
        <p14:creationId xmlns:p14="http://schemas.microsoft.com/office/powerpoint/2010/main" xmlns="" val="137313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8</a:t>
            </a:fld>
            <a:endParaRPr lang="en-US" dirty="0"/>
          </a:p>
        </p:txBody>
      </p:sp>
    </p:spTree>
    <p:extLst>
      <p:ext uri="{BB962C8B-B14F-4D97-AF65-F5344CB8AC3E}">
        <p14:creationId xmlns:p14="http://schemas.microsoft.com/office/powerpoint/2010/main" xmlns="" val="269152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9</a:t>
            </a:fld>
            <a:endParaRPr lang="en-US" dirty="0"/>
          </a:p>
        </p:txBody>
      </p:sp>
    </p:spTree>
    <p:extLst>
      <p:ext uri="{BB962C8B-B14F-4D97-AF65-F5344CB8AC3E}">
        <p14:creationId xmlns:p14="http://schemas.microsoft.com/office/powerpoint/2010/main" xmlns="" val="32500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10</a:t>
            </a:fld>
            <a:endParaRPr lang="en-US" dirty="0"/>
          </a:p>
        </p:txBody>
      </p:sp>
    </p:spTree>
    <p:extLst>
      <p:ext uri="{BB962C8B-B14F-4D97-AF65-F5344CB8AC3E}">
        <p14:creationId xmlns:p14="http://schemas.microsoft.com/office/powerpoint/2010/main" xmlns="" val="177993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11</a:t>
            </a:fld>
            <a:endParaRPr lang="en-US" dirty="0"/>
          </a:p>
        </p:txBody>
      </p:sp>
    </p:spTree>
    <p:extLst>
      <p:ext uri="{BB962C8B-B14F-4D97-AF65-F5344CB8AC3E}">
        <p14:creationId xmlns:p14="http://schemas.microsoft.com/office/powerpoint/2010/main" xmlns="" val="347052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12</a:t>
            </a:fld>
            <a:endParaRPr lang="en-US" dirty="0"/>
          </a:p>
        </p:txBody>
      </p:sp>
    </p:spTree>
    <p:extLst>
      <p:ext uri="{BB962C8B-B14F-4D97-AF65-F5344CB8AC3E}">
        <p14:creationId xmlns:p14="http://schemas.microsoft.com/office/powerpoint/2010/main" xmlns="" val="339152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C0C34-6E7D-4EE9-AFE2-CA9FCA16236E}" type="slidenum">
              <a:rPr lang="en-US" smtClean="0"/>
              <a:pPr/>
              <a:t>13</a:t>
            </a:fld>
            <a:endParaRPr lang="en-US" dirty="0"/>
          </a:p>
        </p:txBody>
      </p:sp>
    </p:spTree>
    <p:extLst>
      <p:ext uri="{BB962C8B-B14F-4D97-AF65-F5344CB8AC3E}">
        <p14:creationId xmlns:p14="http://schemas.microsoft.com/office/powerpoint/2010/main" xmlns="" val="2750403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0AE31-60FA-489A-8AA2-0889246B0BF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0" y="5106560"/>
            <a:ext cx="9144000" cy="1751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0AE31-60FA-489A-8AA2-0889246B0BF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0" y="5106560"/>
            <a:ext cx="9144000" cy="17514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BAC3F-90A1-40EE-A293-99FA297556B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0AE31-60FA-489A-8AA2-0889246B0B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BAC3F-90A1-40EE-A293-99FA297556B7}" type="datetimeFigureOut">
              <a:rPr lang="en-US" smtClean="0"/>
              <a:pPr/>
              <a:t>5/3/2019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0AE31-60FA-489A-8AA2-0889246B0B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30705" y="836712"/>
            <a:ext cx="9649072" cy="4131734"/>
          </a:xfrm>
        </p:spPr>
        <p:txBody>
          <a:bodyPr>
            <a:normAutofit fontScale="77500" lnSpcReduction="20000"/>
          </a:bodyPr>
          <a:lstStyle/>
          <a:p>
            <a:endParaRPr lang="en-GB" sz="3400" b="1" dirty="0">
              <a:solidFill>
                <a:srgbClr val="002D62"/>
              </a:solidFill>
              <a:cs typeface="Arial" panose="020B0604020202020204" pitchFamily="34" charset="0"/>
            </a:endParaRPr>
          </a:p>
          <a:p>
            <a:r>
              <a:rPr lang="en-GB" sz="4800" b="1" dirty="0">
                <a:solidFill>
                  <a:srgbClr val="002D62"/>
                </a:solidFill>
                <a:cs typeface="Arial" panose="020B0604020202020204" pitchFamily="34" charset="0"/>
              </a:rPr>
              <a:t>Eddie Lynch</a:t>
            </a:r>
            <a:endParaRPr lang="en-GB" sz="4800" b="1" dirty="0">
              <a:solidFill>
                <a:srgbClr val="002D62"/>
              </a:solidFill>
              <a:latin typeface="Arial" panose="020B0604020202020204" pitchFamily="34" charset="0"/>
              <a:cs typeface="Arial" panose="020B0604020202020204" pitchFamily="34" charset="0"/>
            </a:endParaRPr>
          </a:p>
          <a:p>
            <a:r>
              <a:rPr lang="en-GB" sz="4800" b="1" dirty="0" smtClean="0">
                <a:solidFill>
                  <a:srgbClr val="002D62"/>
                </a:solidFill>
                <a:cs typeface="Arial" panose="020B0604020202020204" pitchFamily="34" charset="0"/>
              </a:rPr>
              <a:t>Commissioner </a:t>
            </a:r>
            <a:r>
              <a:rPr lang="en-GB" sz="4800" b="1" dirty="0">
                <a:solidFill>
                  <a:srgbClr val="002D62"/>
                </a:solidFill>
                <a:cs typeface="Arial" panose="020B0604020202020204" pitchFamily="34" charset="0"/>
              </a:rPr>
              <a:t>for Older People for </a:t>
            </a:r>
            <a:r>
              <a:rPr lang="en-GB" sz="4800" b="1">
                <a:solidFill>
                  <a:srgbClr val="002D62"/>
                </a:solidFill>
                <a:cs typeface="Arial" panose="020B0604020202020204" pitchFamily="34" charset="0"/>
              </a:rPr>
              <a:t>Northern </a:t>
            </a:r>
            <a:r>
              <a:rPr lang="en-GB" sz="4800" b="1" smtClean="0">
                <a:solidFill>
                  <a:srgbClr val="002D62"/>
                </a:solidFill>
                <a:cs typeface="Arial" panose="020B0604020202020204" pitchFamily="34" charset="0"/>
              </a:rPr>
              <a:t>Ireland</a:t>
            </a:r>
          </a:p>
          <a:p>
            <a:endParaRPr lang="en-GB" sz="4800" b="1" dirty="0" smtClean="0">
              <a:solidFill>
                <a:srgbClr val="002D62"/>
              </a:solidFill>
              <a:cs typeface="Arial" panose="020B0604020202020204" pitchFamily="34" charset="0"/>
            </a:endParaRPr>
          </a:p>
          <a:p>
            <a:r>
              <a:rPr lang="en-GB" sz="4800" b="1" dirty="0" smtClean="0">
                <a:solidFill>
                  <a:srgbClr val="002D62"/>
                </a:solidFill>
                <a:cs typeface="Arial" panose="020B0604020202020204" pitchFamily="34" charset="0"/>
              </a:rPr>
              <a:t>National Federation of Pensioners Associations (NFPA)</a:t>
            </a:r>
          </a:p>
          <a:p>
            <a:r>
              <a:rPr lang="en-GB" sz="4800" b="1" dirty="0" smtClean="0">
                <a:solidFill>
                  <a:srgbClr val="002D62"/>
                </a:solidFill>
                <a:cs typeface="Arial" panose="020B0604020202020204" pitchFamily="34" charset="0"/>
              </a:rPr>
              <a:t>Dublin 2 May 2019</a:t>
            </a:r>
            <a:endParaRPr lang="en-GB" sz="4800" b="1" dirty="0">
              <a:solidFill>
                <a:srgbClr val="002D62"/>
              </a:solidFill>
              <a:cs typeface="Arial" panose="020B0604020202020204" pitchFamily="34" charset="0"/>
            </a:endParaRPr>
          </a:p>
        </p:txBody>
      </p:sp>
      <p:pic>
        <p:nvPicPr>
          <p:cNvPr id="2057" name="Picture 9" descr="Logo"/>
          <p:cNvPicPr>
            <a:picLocks noChangeAspect="1" noChangeArrowheads="1"/>
          </p:cNvPicPr>
          <p:nvPr/>
        </p:nvPicPr>
        <p:blipFill>
          <a:blip r:embed="rId2" cstate="print"/>
          <a:srcRect/>
          <a:stretch>
            <a:fillRect/>
          </a:stretch>
        </p:blipFill>
        <p:spPr bwMode="auto">
          <a:xfrm>
            <a:off x="179512" y="260648"/>
            <a:ext cx="8828638" cy="752698"/>
          </a:xfrm>
          <a:prstGeom prst="rect">
            <a:avLst/>
          </a:prstGeom>
          <a:noFill/>
        </p:spPr>
      </p:pic>
      <p:sp>
        <p:nvSpPr>
          <p:cNvPr id="2" name="AutoShape 2" descr="Image result for lisburn U3A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00161"/>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10</a:t>
            </a:fld>
            <a:endParaRPr lang="en-US" dirty="0"/>
          </a:p>
        </p:txBody>
      </p:sp>
      <p:sp>
        <p:nvSpPr>
          <p:cNvPr id="4" name="Rectangle 3"/>
          <p:cNvSpPr/>
          <p:nvPr/>
        </p:nvSpPr>
        <p:spPr>
          <a:xfrm>
            <a:off x="261864" y="620688"/>
            <a:ext cx="8424936" cy="584775"/>
          </a:xfrm>
          <a:prstGeom prst="rect">
            <a:avLst/>
          </a:prstGeom>
        </p:spPr>
        <p:txBody>
          <a:bodyPr wrap="square">
            <a:spAutoFit/>
          </a:bodyPr>
          <a:lstStyle/>
          <a:p>
            <a:r>
              <a:rPr lang="en-GB" sz="3200" b="1" dirty="0" smtClean="0"/>
              <a:t>Better Health and Social Care</a:t>
            </a:r>
            <a:endParaRPr lang="en-GB" sz="32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484" y="1401640"/>
            <a:ext cx="4000500" cy="2667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6540" y="4308376"/>
            <a:ext cx="4297938" cy="25496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90308" y="4149080"/>
            <a:ext cx="4568224" cy="30354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04478" y="1340768"/>
            <a:ext cx="4746114" cy="2967608"/>
          </a:xfrm>
          <a:prstGeom prst="rect">
            <a:avLst/>
          </a:prstGeom>
        </p:spPr>
      </p:pic>
    </p:spTree>
    <p:extLst>
      <p:ext uri="{BB962C8B-B14F-4D97-AF65-F5344CB8AC3E}">
        <p14:creationId xmlns:p14="http://schemas.microsoft.com/office/powerpoint/2010/main" xmlns="" val="224976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00161"/>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11</a:t>
            </a:fld>
            <a:endParaRPr lang="en-US" dirty="0"/>
          </a:p>
        </p:txBody>
      </p:sp>
      <p:sp>
        <p:nvSpPr>
          <p:cNvPr id="4" name="Rectangle 3"/>
          <p:cNvSpPr/>
          <p:nvPr/>
        </p:nvSpPr>
        <p:spPr>
          <a:xfrm>
            <a:off x="261864" y="620688"/>
            <a:ext cx="8424936" cy="584775"/>
          </a:xfrm>
          <a:prstGeom prst="rect">
            <a:avLst/>
          </a:prstGeom>
        </p:spPr>
        <p:txBody>
          <a:bodyPr wrap="square">
            <a:spAutoFit/>
          </a:bodyPr>
          <a:lstStyle/>
          <a:p>
            <a:r>
              <a:rPr lang="en-GB" sz="3200" b="1" dirty="0" smtClean="0"/>
              <a:t>Better Health and Social Care</a:t>
            </a:r>
            <a:endParaRPr lang="en-GB" sz="3200" b="1" dirty="0"/>
          </a:p>
        </p:txBody>
      </p:sp>
      <p:sp>
        <p:nvSpPr>
          <p:cNvPr id="6" name="TextBox 5"/>
          <p:cNvSpPr txBox="1"/>
          <p:nvPr/>
        </p:nvSpPr>
        <p:spPr>
          <a:xfrm>
            <a:off x="251520" y="1700808"/>
            <a:ext cx="7848872" cy="4524315"/>
          </a:xfrm>
          <a:prstGeom prst="rect">
            <a:avLst/>
          </a:prstGeom>
          <a:noFill/>
        </p:spPr>
        <p:txBody>
          <a:bodyPr wrap="square" rtlCol="0">
            <a:spAutoFit/>
          </a:bodyPr>
          <a:lstStyle/>
          <a:p>
            <a:r>
              <a:rPr lang="en-GB" sz="2800" dirty="0" smtClean="0"/>
              <a:t>Examine concerns in relation to care of older people living in </a:t>
            </a:r>
            <a:r>
              <a:rPr lang="en-GB" sz="2800" b="1" dirty="0" smtClean="0"/>
              <a:t>residential and nursing homes</a:t>
            </a:r>
          </a:p>
          <a:p>
            <a:endParaRPr lang="en-GB" sz="2800" dirty="0"/>
          </a:p>
          <a:p>
            <a:r>
              <a:rPr lang="en-GB" sz="2800" dirty="0" smtClean="0"/>
              <a:t>Investigate failures of care in </a:t>
            </a:r>
            <a:r>
              <a:rPr lang="en-GB" sz="2800" b="1" dirty="0" err="1" smtClean="0"/>
              <a:t>Dunmurry</a:t>
            </a:r>
            <a:r>
              <a:rPr lang="en-GB" sz="2800" b="1" dirty="0" smtClean="0"/>
              <a:t> Manor </a:t>
            </a:r>
            <a:r>
              <a:rPr lang="en-GB" sz="2800" dirty="0" smtClean="0"/>
              <a:t>Care Home</a:t>
            </a:r>
          </a:p>
          <a:p>
            <a:endParaRPr lang="en-GB" sz="2800" dirty="0"/>
          </a:p>
          <a:p>
            <a:r>
              <a:rPr lang="en-GB" sz="2800" dirty="0" smtClean="0"/>
              <a:t>Push for reform of </a:t>
            </a:r>
            <a:r>
              <a:rPr lang="en-GB" sz="2800" b="1" dirty="0" smtClean="0"/>
              <a:t>Adult Social Care legislation</a:t>
            </a:r>
          </a:p>
          <a:p>
            <a:endParaRPr lang="en-GB" sz="2800" dirty="0"/>
          </a:p>
          <a:p>
            <a:r>
              <a:rPr lang="en-GB" sz="2800" dirty="0" smtClean="0"/>
              <a:t>Pilot a </a:t>
            </a:r>
            <a:r>
              <a:rPr lang="en-GB" sz="2800" b="1" dirty="0" smtClean="0"/>
              <a:t>‘Care and Support Visit’ </a:t>
            </a:r>
            <a:r>
              <a:rPr lang="en-GB" sz="2800" dirty="0" smtClean="0"/>
              <a:t>to 75 year olds</a:t>
            </a:r>
          </a:p>
          <a:p>
            <a:endParaRPr lang="en-GB" dirty="0"/>
          </a:p>
          <a:p>
            <a:endParaRPr lang="en-GB" dirty="0" smtClean="0"/>
          </a:p>
        </p:txBody>
      </p:sp>
    </p:spTree>
    <p:extLst>
      <p:ext uri="{BB962C8B-B14F-4D97-AF65-F5344CB8AC3E}">
        <p14:creationId xmlns:p14="http://schemas.microsoft.com/office/powerpoint/2010/main" xmlns="" val="3748780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00161"/>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12</a:t>
            </a:fld>
            <a:endParaRPr lang="en-US" dirty="0"/>
          </a:p>
        </p:txBody>
      </p:sp>
      <p:sp>
        <p:nvSpPr>
          <p:cNvPr id="6" name="TextBox 5"/>
          <p:cNvSpPr txBox="1"/>
          <p:nvPr/>
        </p:nvSpPr>
        <p:spPr>
          <a:xfrm>
            <a:off x="45840" y="1757508"/>
            <a:ext cx="8640960" cy="923330"/>
          </a:xfrm>
          <a:prstGeom prst="rect">
            <a:avLst/>
          </a:prstGeom>
          <a:noFill/>
        </p:spPr>
        <p:txBody>
          <a:bodyPr wrap="square" rtlCol="0">
            <a:spAutoFit/>
          </a:bodyPr>
          <a:lstStyle/>
          <a:p>
            <a:endParaRPr lang="en-GB" dirty="0" smtClean="0"/>
          </a:p>
          <a:p>
            <a:endParaRPr lang="en-GB" dirty="0" smtClean="0"/>
          </a:p>
          <a:p>
            <a:endParaRPr lang="en-GB" dirty="0" smtClean="0"/>
          </a:p>
        </p:txBody>
      </p:sp>
      <p:sp>
        <p:nvSpPr>
          <p:cNvPr id="2" name="Rectangle 1"/>
          <p:cNvSpPr/>
          <p:nvPr/>
        </p:nvSpPr>
        <p:spPr>
          <a:xfrm>
            <a:off x="18975" y="401196"/>
            <a:ext cx="8244408" cy="1077218"/>
          </a:xfrm>
          <a:prstGeom prst="rect">
            <a:avLst/>
          </a:prstGeom>
        </p:spPr>
        <p:txBody>
          <a:bodyPr wrap="square">
            <a:spAutoFit/>
          </a:bodyPr>
          <a:lstStyle/>
          <a:p>
            <a:r>
              <a:rPr lang="en-GB" sz="3200" b="1" dirty="0" smtClean="0"/>
              <a:t>Tackling </a:t>
            </a:r>
            <a:r>
              <a:rPr lang="en-GB" sz="3200" b="1" dirty="0"/>
              <a:t>Financial Abuse &amp; Scams &amp; Protecting Older Victims of Crime</a:t>
            </a:r>
          </a:p>
        </p:txBody>
      </p:sp>
      <p:pic>
        <p:nvPicPr>
          <p:cNvPr id="7" name="Picture 6" descr="Financial Abuse of Older People in Northern Ireland: The Unsettling Trut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2031" y="1582664"/>
            <a:ext cx="4295775" cy="5275336"/>
          </a:xfrm>
          <a:prstGeom prst="rect">
            <a:avLst/>
          </a:prstGeom>
          <a:noFill/>
          <a:ln>
            <a:noFill/>
          </a:ln>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2536" y="1682753"/>
            <a:ext cx="5176769" cy="4293096"/>
          </a:xfrm>
          <a:prstGeom prst="rect">
            <a:avLst/>
          </a:prstGeom>
        </p:spPr>
      </p:pic>
    </p:spTree>
    <p:extLst>
      <p:ext uri="{BB962C8B-B14F-4D97-AF65-F5344CB8AC3E}">
        <p14:creationId xmlns:p14="http://schemas.microsoft.com/office/powerpoint/2010/main" xmlns="" val="13237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00161"/>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13</a:t>
            </a:fld>
            <a:endParaRPr lang="en-US" dirty="0"/>
          </a:p>
        </p:txBody>
      </p:sp>
      <p:sp>
        <p:nvSpPr>
          <p:cNvPr id="6" name="TextBox 5"/>
          <p:cNvSpPr txBox="1"/>
          <p:nvPr/>
        </p:nvSpPr>
        <p:spPr>
          <a:xfrm>
            <a:off x="45840" y="1757508"/>
            <a:ext cx="8640960" cy="4524315"/>
          </a:xfrm>
          <a:prstGeom prst="rect">
            <a:avLst/>
          </a:prstGeom>
          <a:noFill/>
        </p:spPr>
        <p:txBody>
          <a:bodyPr wrap="square" rtlCol="0">
            <a:spAutoFit/>
          </a:bodyPr>
          <a:lstStyle/>
          <a:p>
            <a:r>
              <a:rPr lang="en-GB" sz="2800" dirty="0" smtClean="0"/>
              <a:t>Press for a new </a:t>
            </a:r>
            <a:r>
              <a:rPr lang="en-GB" sz="2800" b="1" dirty="0" smtClean="0"/>
              <a:t>Adult Safeguarding Bill </a:t>
            </a:r>
            <a:r>
              <a:rPr lang="en-GB" sz="2800" dirty="0" smtClean="0"/>
              <a:t>for Northern Ireland</a:t>
            </a:r>
          </a:p>
          <a:p>
            <a:endParaRPr lang="en-GB" sz="2800" dirty="0"/>
          </a:p>
          <a:p>
            <a:r>
              <a:rPr lang="en-GB" sz="2800" dirty="0" smtClean="0"/>
              <a:t>Highlight prevalence of </a:t>
            </a:r>
            <a:r>
              <a:rPr lang="en-GB" sz="2800" b="1" dirty="0" smtClean="0"/>
              <a:t>Financial Abuse </a:t>
            </a:r>
            <a:r>
              <a:rPr lang="en-GB" sz="2800" dirty="0" smtClean="0"/>
              <a:t>of Older People</a:t>
            </a:r>
            <a:endParaRPr lang="en-GB" sz="2800" dirty="0"/>
          </a:p>
          <a:p>
            <a:endParaRPr lang="en-GB" sz="2800" dirty="0" smtClean="0"/>
          </a:p>
          <a:p>
            <a:r>
              <a:rPr lang="en-GB" sz="2800" dirty="0" smtClean="0"/>
              <a:t>Develop and promote </a:t>
            </a:r>
            <a:r>
              <a:rPr lang="en-GB" sz="2800" b="1" dirty="0" err="1" smtClean="0"/>
              <a:t>Scamwise</a:t>
            </a:r>
            <a:r>
              <a:rPr lang="en-GB" sz="2800" dirty="0" smtClean="0"/>
              <a:t> Partnership messages</a:t>
            </a:r>
          </a:p>
          <a:p>
            <a:endParaRPr lang="en-GB" sz="2800" dirty="0"/>
          </a:p>
          <a:p>
            <a:r>
              <a:rPr lang="en-GB" sz="2800" dirty="0" smtClean="0"/>
              <a:t>Pilot a </a:t>
            </a:r>
            <a:r>
              <a:rPr lang="en-GB" sz="2800" b="1" dirty="0" smtClean="0"/>
              <a:t>‘Support Responder’ Scheme </a:t>
            </a:r>
            <a:r>
              <a:rPr lang="en-GB" sz="2800" dirty="0" smtClean="0"/>
              <a:t>to assist older victims of crime</a:t>
            </a:r>
            <a:endParaRPr lang="en-GB" sz="2800" dirty="0"/>
          </a:p>
          <a:p>
            <a:endParaRPr lang="en-GB" dirty="0" smtClean="0"/>
          </a:p>
          <a:p>
            <a:endParaRPr lang="en-GB" dirty="0" smtClean="0"/>
          </a:p>
        </p:txBody>
      </p:sp>
      <p:sp>
        <p:nvSpPr>
          <p:cNvPr id="2" name="Rectangle 1"/>
          <p:cNvSpPr/>
          <p:nvPr/>
        </p:nvSpPr>
        <p:spPr>
          <a:xfrm>
            <a:off x="18975" y="401196"/>
            <a:ext cx="8244408" cy="1077218"/>
          </a:xfrm>
          <a:prstGeom prst="rect">
            <a:avLst/>
          </a:prstGeom>
        </p:spPr>
        <p:txBody>
          <a:bodyPr wrap="square">
            <a:spAutoFit/>
          </a:bodyPr>
          <a:lstStyle/>
          <a:p>
            <a:r>
              <a:rPr lang="en-GB" sz="3200" b="1" dirty="0" smtClean="0"/>
              <a:t>Tackling </a:t>
            </a:r>
            <a:r>
              <a:rPr lang="en-GB" sz="3200" b="1" dirty="0"/>
              <a:t>Financial Abuse &amp; Scams &amp; Protecting Older Victims of Crime</a:t>
            </a:r>
          </a:p>
        </p:txBody>
      </p:sp>
    </p:spTree>
    <p:extLst>
      <p:ext uri="{BB962C8B-B14F-4D97-AF65-F5344CB8AC3E}">
        <p14:creationId xmlns:p14="http://schemas.microsoft.com/office/powerpoint/2010/main" xmlns="" val="325671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572" y="404664"/>
            <a:ext cx="8229600" cy="4495186"/>
          </a:xfrm>
        </p:spPr>
        <p:txBody>
          <a:bodyPr>
            <a:noAutofit/>
          </a:bodyPr>
          <a:lstStyle/>
          <a:p>
            <a:pPr marL="0" indent="0">
              <a:buNone/>
            </a:pPr>
            <a:endParaRPr lang="en-GB" b="1" dirty="0" smtClean="0"/>
          </a:p>
          <a:p>
            <a:pPr marL="0" indent="0">
              <a:buNone/>
            </a:pPr>
            <a:r>
              <a:rPr lang="en-GB" b="1" dirty="0" smtClean="0"/>
              <a:t>COPNI Legal Casework</a:t>
            </a:r>
          </a:p>
          <a:p>
            <a:pPr marL="0" indent="0">
              <a:buNone/>
            </a:pPr>
            <a:endParaRPr lang="en-GB" b="1" dirty="0"/>
          </a:p>
          <a:p>
            <a:r>
              <a:rPr lang="en-US" dirty="0"/>
              <a:t>310 Enquiries in past </a:t>
            </a:r>
            <a:r>
              <a:rPr lang="en-US" dirty="0" smtClean="0"/>
              <a:t>year</a:t>
            </a:r>
          </a:p>
          <a:p>
            <a:pPr lvl="1"/>
            <a:r>
              <a:rPr lang="en-US" dirty="0" smtClean="0"/>
              <a:t>143 </a:t>
            </a:r>
            <a:r>
              <a:rPr lang="en-US" dirty="0"/>
              <a:t>general </a:t>
            </a:r>
            <a:r>
              <a:rPr lang="en-US" dirty="0" smtClean="0"/>
              <a:t>enquiries</a:t>
            </a:r>
          </a:p>
          <a:p>
            <a:pPr lvl="1"/>
            <a:r>
              <a:rPr lang="en-US" dirty="0" smtClean="0"/>
              <a:t>167 </a:t>
            </a:r>
            <a:r>
              <a:rPr lang="en-US" dirty="0"/>
              <a:t>cases handled by the Legal Team</a:t>
            </a:r>
            <a:r>
              <a:rPr lang="en-US" dirty="0" smtClean="0"/>
              <a:t>.</a:t>
            </a:r>
          </a:p>
          <a:p>
            <a:pPr marL="457200" lvl="1" indent="0">
              <a:buNone/>
            </a:pPr>
            <a:endParaRPr lang="en-US" dirty="0" smtClean="0"/>
          </a:p>
          <a:p>
            <a:r>
              <a:rPr lang="en-US" dirty="0" smtClean="0"/>
              <a:t>Health and Crime issues most prominent</a:t>
            </a:r>
          </a:p>
          <a:p>
            <a:pPr marL="0" indent="0">
              <a:buNone/>
            </a:pPr>
            <a:endParaRPr lang="en-GB"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14</a:t>
            </a:fld>
            <a:endParaRPr lang="en-US" dirty="0"/>
          </a:p>
        </p:txBody>
      </p:sp>
    </p:spTree>
    <p:extLst>
      <p:ext uri="{BB962C8B-B14F-4D97-AF65-F5344CB8AC3E}">
        <p14:creationId xmlns:p14="http://schemas.microsoft.com/office/powerpoint/2010/main" xmlns="" val="72378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145081"/>
            <a:ext cx="4968552" cy="7061901"/>
          </a:xfrm>
          <a:prstGeom prst="rect">
            <a:avLst/>
          </a:prstGeom>
        </p:spPr>
      </p:pic>
      <p:sp>
        <p:nvSpPr>
          <p:cNvPr id="5" name="Content Placeholder 4"/>
          <p:cNvSpPr>
            <a:spLocks noGrp="1"/>
          </p:cNvSpPr>
          <p:nvPr>
            <p:ph idx="1"/>
          </p:nvPr>
        </p:nvSpPr>
        <p:spPr>
          <a:xfrm>
            <a:off x="5076056" y="2708920"/>
            <a:ext cx="3816424" cy="1800201"/>
          </a:xfrm>
        </p:spPr>
        <p:txBody>
          <a:bodyPr/>
          <a:lstStyle/>
          <a:p>
            <a:pPr marL="0" indent="0">
              <a:buNone/>
            </a:pPr>
            <a:r>
              <a:rPr lang="en-GB" b="1" dirty="0" smtClean="0"/>
              <a:t>‘Home Truths’ Report  	June 2018</a:t>
            </a:r>
            <a:endParaRPr lang="en-GB" b="1" dirty="0"/>
          </a:p>
        </p:txBody>
      </p:sp>
    </p:spTree>
    <p:extLst>
      <p:ext uri="{BB962C8B-B14F-4D97-AF65-F5344CB8AC3E}">
        <p14:creationId xmlns:p14="http://schemas.microsoft.com/office/powerpoint/2010/main" xmlns="" val="132715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591" y="869138"/>
            <a:ext cx="8229600" cy="4495186"/>
          </a:xfrm>
        </p:spPr>
        <p:txBody>
          <a:bodyPr>
            <a:noAutofit/>
          </a:bodyPr>
          <a:lstStyle/>
          <a:p>
            <a:endParaRPr lang="en-GB" sz="2800"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16</a:t>
            </a:fld>
            <a:endParaRPr lang="en-US" dirty="0"/>
          </a:p>
        </p:txBody>
      </p:sp>
      <p:sp>
        <p:nvSpPr>
          <p:cNvPr id="2" name="Rectangle 1"/>
          <p:cNvSpPr/>
          <p:nvPr/>
        </p:nvSpPr>
        <p:spPr>
          <a:xfrm>
            <a:off x="395536" y="404664"/>
            <a:ext cx="8507897" cy="6740307"/>
          </a:xfrm>
          <a:prstGeom prst="rect">
            <a:avLst/>
          </a:prstGeom>
        </p:spPr>
        <p:txBody>
          <a:bodyPr wrap="square">
            <a:spAutoFit/>
          </a:bodyPr>
          <a:lstStyle/>
          <a:p>
            <a:endParaRPr lang="en-US" sz="4000" b="1" dirty="0"/>
          </a:p>
          <a:p>
            <a:pPr marL="457200" indent="-457200">
              <a:buFont typeface="Arial" panose="020B0604020202020204" pitchFamily="34" charset="0"/>
              <a:buChar char="•"/>
            </a:pPr>
            <a:r>
              <a:rPr lang="en-US" sz="3200" dirty="0" smtClean="0"/>
              <a:t>Launched </a:t>
            </a:r>
            <a:r>
              <a:rPr lang="en-US" sz="3200" dirty="0"/>
              <a:t>investigation into </a:t>
            </a:r>
            <a:r>
              <a:rPr lang="en-US" sz="3200" dirty="0" err="1"/>
              <a:t>Dunmurry</a:t>
            </a:r>
            <a:r>
              <a:rPr lang="en-US" sz="3200" dirty="0"/>
              <a:t> Manor Care </a:t>
            </a:r>
            <a:r>
              <a:rPr lang="en-US" sz="3200" dirty="0" smtClean="0"/>
              <a:t>Home</a:t>
            </a:r>
            <a:r>
              <a:rPr lang="en-US" sz="3200" dirty="0"/>
              <a:t> </a:t>
            </a:r>
            <a:r>
              <a:rPr lang="en-US" sz="3200" dirty="0" smtClean="0"/>
              <a:t>in February 2017 </a:t>
            </a:r>
          </a:p>
          <a:p>
            <a:pPr marL="457200" indent="-457200">
              <a:buFont typeface="Arial" panose="020B0604020202020204" pitchFamily="34" charset="0"/>
              <a:buChar char="•"/>
            </a:pPr>
            <a:r>
              <a:rPr lang="en-US" sz="3200" dirty="0" smtClean="0"/>
              <a:t>1</a:t>
            </a:r>
            <a:r>
              <a:rPr lang="en-US" sz="3200" baseline="30000" dirty="0" smtClean="0"/>
              <a:t>st</a:t>
            </a:r>
            <a:r>
              <a:rPr lang="en-US" sz="3200" dirty="0" smtClean="0"/>
              <a:t> time COPNI has used investigatory powers under its legislation</a:t>
            </a:r>
          </a:p>
          <a:p>
            <a:pPr marL="457200" indent="-457200">
              <a:buFont typeface="Arial" panose="020B0604020202020204" pitchFamily="34" charset="0"/>
              <a:buChar char="•"/>
            </a:pPr>
            <a:r>
              <a:rPr lang="en-US" sz="3200" dirty="0" smtClean="0"/>
              <a:t>Followed a number of complaints from family and whistleblowers</a:t>
            </a:r>
          </a:p>
          <a:p>
            <a:pPr marL="457200" indent="-457200">
              <a:buFont typeface="Arial" panose="020B0604020202020204" pitchFamily="34" charset="0"/>
              <a:buChar char="•"/>
            </a:pPr>
            <a:r>
              <a:rPr lang="en-US" sz="3200" dirty="0" smtClean="0"/>
              <a:t>Large </a:t>
            </a:r>
            <a:r>
              <a:rPr lang="en-US" sz="3200" dirty="0"/>
              <a:t>number of interviews and documentation </a:t>
            </a:r>
            <a:r>
              <a:rPr lang="en-US" sz="3200" dirty="0" smtClean="0"/>
              <a:t>received</a:t>
            </a:r>
          </a:p>
          <a:p>
            <a:pPr marL="457200" indent="-457200">
              <a:buFont typeface="Arial" panose="020B0604020202020204" pitchFamily="34" charset="0"/>
              <a:buChar char="•"/>
            </a:pPr>
            <a:r>
              <a:rPr lang="en-US" sz="3200" dirty="0" smtClean="0"/>
              <a:t>Published ‘Home Truths’ Report – June 2018</a:t>
            </a:r>
          </a:p>
          <a:p>
            <a:pPr marL="457200" indent="-457200">
              <a:buFont typeface="Arial" panose="020B0604020202020204" pitchFamily="34" charset="0"/>
              <a:buChar char="•"/>
            </a:pPr>
            <a:r>
              <a:rPr lang="en-US" sz="3200" dirty="0" err="1" smtClean="0"/>
              <a:t>Analysing</a:t>
            </a:r>
            <a:r>
              <a:rPr lang="en-US" sz="3200" dirty="0" smtClean="0"/>
              <a:t> Response from RA’s – June Update</a:t>
            </a:r>
          </a:p>
          <a:p>
            <a:pPr marL="457200" indent="-457200">
              <a:buFont typeface="Arial" panose="020B0604020202020204" pitchFamily="34" charset="0"/>
              <a:buChar char="•"/>
            </a:pPr>
            <a:endParaRPr lang="en-US" sz="3200" dirty="0"/>
          </a:p>
          <a:p>
            <a:endParaRPr lang="en-US" sz="4000" dirty="0">
              <a:cs typeface="Arial" panose="020B0604020202020204" pitchFamily="34" charset="0"/>
            </a:endParaRPr>
          </a:p>
        </p:txBody>
      </p:sp>
      <p:pic>
        <p:nvPicPr>
          <p:cNvPr id="7" name="Picture 10" descr="Untitle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805264"/>
            <a:ext cx="9144000" cy="1052736"/>
          </a:xfrm>
          <a:prstGeom prst="rect">
            <a:avLst/>
          </a:prstGeom>
          <a:noFill/>
        </p:spPr>
      </p:pic>
      <p:sp>
        <p:nvSpPr>
          <p:cNvPr id="6" name="Rectangle 5"/>
          <p:cNvSpPr/>
          <p:nvPr/>
        </p:nvSpPr>
        <p:spPr>
          <a:xfrm>
            <a:off x="107504" y="116632"/>
            <a:ext cx="8388932" cy="707886"/>
          </a:xfrm>
          <a:prstGeom prst="rect">
            <a:avLst/>
          </a:prstGeom>
        </p:spPr>
        <p:txBody>
          <a:bodyPr wrap="square">
            <a:spAutoFit/>
          </a:bodyPr>
          <a:lstStyle/>
          <a:p>
            <a:pPr algn="ctr"/>
            <a:r>
              <a:rPr lang="en-GB" sz="4000" b="1" dirty="0" smtClean="0">
                <a:solidFill>
                  <a:schemeClr val="tx2"/>
                </a:solidFill>
                <a:cs typeface="Arial" panose="020B0604020202020204" pitchFamily="34" charset="0"/>
              </a:rPr>
              <a:t>Investigation</a:t>
            </a:r>
            <a:endParaRPr lang="en-US" sz="4000" dirty="0">
              <a:cs typeface="Arial" panose="020B0604020202020204" pitchFamily="34" charset="0"/>
            </a:endParaRPr>
          </a:p>
        </p:txBody>
      </p:sp>
    </p:spTree>
    <p:extLst>
      <p:ext uri="{BB962C8B-B14F-4D97-AF65-F5344CB8AC3E}">
        <p14:creationId xmlns:p14="http://schemas.microsoft.com/office/powerpoint/2010/main" xmlns="" val="2286568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591" y="869138"/>
            <a:ext cx="8229600" cy="4495186"/>
          </a:xfrm>
        </p:spPr>
        <p:txBody>
          <a:bodyPr>
            <a:noAutofit/>
          </a:bodyPr>
          <a:lstStyle/>
          <a:p>
            <a:endParaRPr lang="en-GB" sz="2800"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17</a:t>
            </a:fld>
            <a:endParaRPr lang="en-US" dirty="0"/>
          </a:p>
        </p:txBody>
      </p:sp>
      <p:sp>
        <p:nvSpPr>
          <p:cNvPr id="2" name="Rectangle 1"/>
          <p:cNvSpPr/>
          <p:nvPr/>
        </p:nvSpPr>
        <p:spPr>
          <a:xfrm>
            <a:off x="539552" y="404664"/>
            <a:ext cx="8507897" cy="8710077"/>
          </a:xfrm>
          <a:prstGeom prst="rect">
            <a:avLst/>
          </a:prstGeom>
        </p:spPr>
        <p:txBody>
          <a:bodyPr wrap="square">
            <a:spAutoFit/>
          </a:bodyPr>
          <a:lstStyle/>
          <a:p>
            <a:r>
              <a:rPr lang="en-US" sz="4000" dirty="0" smtClean="0">
                <a:solidFill>
                  <a:schemeClr val="tx2"/>
                </a:solidFill>
              </a:rPr>
              <a:t>			</a:t>
            </a:r>
            <a:r>
              <a:rPr lang="en-US" sz="4000" b="1" dirty="0" smtClean="0">
                <a:solidFill>
                  <a:schemeClr val="tx2"/>
                </a:solidFill>
              </a:rPr>
              <a:t>Investigation</a:t>
            </a:r>
            <a:endParaRPr lang="en-US" sz="4000" b="1" dirty="0">
              <a:solidFill>
                <a:schemeClr val="tx2"/>
              </a:solidFill>
            </a:endParaRPr>
          </a:p>
          <a:p>
            <a:pPr marL="457200" indent="-457200">
              <a:buFont typeface="Arial" panose="020B0604020202020204" pitchFamily="34" charset="0"/>
              <a:buChar char="•"/>
            </a:pPr>
            <a:endParaRPr lang="en-US" sz="3200" dirty="0" smtClean="0"/>
          </a:p>
          <a:p>
            <a:r>
              <a:rPr lang="en-US" sz="3200" dirty="0" smtClean="0"/>
              <a:t>Investigated the actions of the following authorities</a:t>
            </a:r>
          </a:p>
          <a:p>
            <a:endParaRPr lang="en-US" sz="3200" dirty="0" smtClean="0"/>
          </a:p>
          <a:p>
            <a:pPr marL="457200" indent="-457200">
              <a:buFont typeface="Arial" panose="020B0604020202020204" pitchFamily="34" charset="0"/>
              <a:buChar char="•"/>
            </a:pPr>
            <a:r>
              <a:rPr lang="en-US" sz="3200" dirty="0" err="1" smtClean="0"/>
              <a:t>Dunmurry</a:t>
            </a:r>
            <a:r>
              <a:rPr lang="en-US" sz="3200" dirty="0" smtClean="0"/>
              <a:t> Manor/</a:t>
            </a:r>
            <a:r>
              <a:rPr lang="en-US" sz="3200" dirty="0" err="1" smtClean="0"/>
              <a:t>Runwood</a:t>
            </a:r>
            <a:r>
              <a:rPr lang="en-US" sz="3200" dirty="0" smtClean="0"/>
              <a:t> Homes</a:t>
            </a:r>
          </a:p>
          <a:p>
            <a:pPr marL="457200" indent="-457200">
              <a:buFont typeface="Arial" panose="020B0604020202020204" pitchFamily="34" charset="0"/>
              <a:buChar char="•"/>
            </a:pPr>
            <a:r>
              <a:rPr lang="en-US" sz="3200" dirty="0" smtClean="0"/>
              <a:t>Department of Health</a:t>
            </a:r>
          </a:p>
          <a:p>
            <a:pPr marL="457200" indent="-457200">
              <a:buFont typeface="Arial" panose="020B0604020202020204" pitchFamily="34" charset="0"/>
              <a:buChar char="•"/>
            </a:pPr>
            <a:r>
              <a:rPr lang="en-US" sz="3200" dirty="0" smtClean="0"/>
              <a:t>4 Health Trusts</a:t>
            </a:r>
          </a:p>
          <a:p>
            <a:pPr marL="457200" indent="-457200">
              <a:buFont typeface="Arial" panose="020B0604020202020204" pitchFamily="34" charset="0"/>
              <a:buChar char="•"/>
            </a:pPr>
            <a:r>
              <a:rPr lang="en-US" sz="3200" dirty="0" smtClean="0"/>
              <a:t>Regulation and Quality Improvement Authority (RQIA)</a:t>
            </a:r>
          </a:p>
          <a:p>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endParaRPr lang="en-US" sz="4000" dirty="0">
              <a:cs typeface="Arial" panose="020B0604020202020204" pitchFamily="34" charset="0"/>
            </a:endParaRPr>
          </a:p>
        </p:txBody>
      </p:sp>
      <p:pic>
        <p:nvPicPr>
          <p:cNvPr id="7" name="Picture 10" descr="Untitle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805264"/>
            <a:ext cx="9144000" cy="1052736"/>
          </a:xfrm>
          <a:prstGeom prst="rect">
            <a:avLst/>
          </a:prstGeom>
          <a:noFill/>
        </p:spPr>
      </p:pic>
    </p:spTree>
    <p:extLst>
      <p:ext uri="{BB962C8B-B14F-4D97-AF65-F5344CB8AC3E}">
        <p14:creationId xmlns:p14="http://schemas.microsoft.com/office/powerpoint/2010/main" xmlns="" val="883746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591" y="869138"/>
            <a:ext cx="8229600" cy="4495186"/>
          </a:xfrm>
        </p:spPr>
        <p:txBody>
          <a:bodyPr>
            <a:noAutofit/>
          </a:bodyPr>
          <a:lstStyle/>
          <a:p>
            <a:endParaRPr lang="en-GB" sz="2800"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18</a:t>
            </a:fld>
            <a:endParaRPr lang="en-US" dirty="0"/>
          </a:p>
        </p:txBody>
      </p:sp>
      <p:sp>
        <p:nvSpPr>
          <p:cNvPr id="2" name="Rectangle 1"/>
          <p:cNvSpPr/>
          <p:nvPr/>
        </p:nvSpPr>
        <p:spPr>
          <a:xfrm>
            <a:off x="107504" y="188640"/>
            <a:ext cx="8939945" cy="9202519"/>
          </a:xfrm>
          <a:prstGeom prst="rect">
            <a:avLst/>
          </a:prstGeom>
        </p:spPr>
        <p:txBody>
          <a:bodyPr wrap="square">
            <a:spAutoFit/>
          </a:bodyPr>
          <a:lstStyle/>
          <a:p>
            <a:pPr algn="ctr"/>
            <a:r>
              <a:rPr lang="en-US" sz="4000" dirty="0" smtClean="0">
                <a:solidFill>
                  <a:schemeClr val="tx2"/>
                </a:solidFill>
              </a:rPr>
              <a:t>Findings </a:t>
            </a:r>
            <a:r>
              <a:rPr lang="en-US" sz="4000" dirty="0">
                <a:solidFill>
                  <a:schemeClr val="tx2"/>
                </a:solidFill>
              </a:rPr>
              <a:t>&amp;</a:t>
            </a:r>
            <a:r>
              <a:rPr lang="en-US" sz="4000" dirty="0" smtClean="0">
                <a:solidFill>
                  <a:schemeClr val="tx2"/>
                </a:solidFill>
              </a:rPr>
              <a:t> Recommendations - 9 themes</a:t>
            </a:r>
            <a:endParaRPr lang="en-US" sz="3200" dirty="0" smtClean="0"/>
          </a:p>
          <a:p>
            <a:endParaRPr lang="en-US" sz="3200" dirty="0"/>
          </a:p>
          <a:p>
            <a:pPr marL="457200" indent="-457200">
              <a:buFont typeface="Arial" panose="020B0604020202020204" pitchFamily="34" charset="0"/>
              <a:buChar char="•"/>
            </a:pPr>
            <a:r>
              <a:rPr lang="en-US" sz="3200" dirty="0" smtClean="0"/>
              <a:t>Safeguarding and Human Rights</a:t>
            </a:r>
          </a:p>
          <a:p>
            <a:pPr marL="457200" indent="-457200">
              <a:buFont typeface="Arial" panose="020B0604020202020204" pitchFamily="34" charset="0"/>
              <a:buChar char="•"/>
            </a:pPr>
            <a:r>
              <a:rPr lang="en-US" sz="3200" dirty="0" smtClean="0"/>
              <a:t>Care and treatment</a:t>
            </a:r>
          </a:p>
          <a:p>
            <a:pPr marL="457200" indent="-457200">
              <a:buFont typeface="Arial" panose="020B0604020202020204" pitchFamily="34" charset="0"/>
              <a:buChar char="•"/>
            </a:pPr>
            <a:r>
              <a:rPr lang="en-US" sz="3200" dirty="0" smtClean="0"/>
              <a:t>Medicines management</a:t>
            </a:r>
          </a:p>
          <a:p>
            <a:pPr marL="457200" indent="-457200">
              <a:buFont typeface="Arial" panose="020B0604020202020204" pitchFamily="34" charset="0"/>
              <a:buChar char="•"/>
            </a:pPr>
            <a:r>
              <a:rPr lang="en-US" sz="3200" dirty="0" smtClean="0"/>
              <a:t>Environment and Environmental Cleanliness</a:t>
            </a:r>
          </a:p>
          <a:p>
            <a:pPr marL="457200" indent="-457200">
              <a:buFont typeface="Arial" panose="020B0604020202020204" pitchFamily="34" charset="0"/>
              <a:buChar char="•"/>
            </a:pPr>
            <a:r>
              <a:rPr lang="en-US" sz="3200" dirty="0" smtClean="0"/>
              <a:t>Regulation and Inspection</a:t>
            </a:r>
          </a:p>
          <a:p>
            <a:pPr marL="457200" indent="-457200">
              <a:buFont typeface="Arial" panose="020B0604020202020204" pitchFamily="34" charset="0"/>
              <a:buChar char="•"/>
            </a:pPr>
            <a:r>
              <a:rPr lang="en-US" sz="3200" dirty="0" smtClean="0"/>
              <a:t>Staff skills/competence/training</a:t>
            </a:r>
          </a:p>
          <a:p>
            <a:pPr marL="457200" indent="-457200">
              <a:buFont typeface="Arial" panose="020B0604020202020204" pitchFamily="34" charset="0"/>
              <a:buChar char="•"/>
            </a:pPr>
            <a:r>
              <a:rPr lang="en-US" sz="3200" dirty="0" smtClean="0"/>
              <a:t>Management and Leadership</a:t>
            </a:r>
          </a:p>
          <a:p>
            <a:pPr marL="457200" indent="-457200">
              <a:buFont typeface="Arial" panose="020B0604020202020204" pitchFamily="34" charset="0"/>
              <a:buChar char="•"/>
            </a:pPr>
            <a:r>
              <a:rPr lang="en-US" sz="3200" dirty="0" smtClean="0"/>
              <a:t>Complaints and Communication</a:t>
            </a:r>
          </a:p>
          <a:p>
            <a:pPr marL="457200" indent="-457200">
              <a:buFont typeface="Arial" panose="020B0604020202020204" pitchFamily="34" charset="0"/>
              <a:buChar char="•"/>
            </a:pPr>
            <a:r>
              <a:rPr lang="en-US" sz="3200" dirty="0" smtClean="0"/>
              <a:t>Accountability and Governance</a:t>
            </a:r>
          </a:p>
          <a:p>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endParaRPr lang="en-US" sz="4000" dirty="0">
              <a:cs typeface="Arial" panose="020B0604020202020204" pitchFamily="34" charset="0"/>
            </a:endParaRPr>
          </a:p>
        </p:txBody>
      </p:sp>
      <p:pic>
        <p:nvPicPr>
          <p:cNvPr id="7" name="Picture 10" descr="Untitle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805264"/>
            <a:ext cx="9144000" cy="1052736"/>
          </a:xfrm>
          <a:prstGeom prst="rect">
            <a:avLst/>
          </a:prstGeom>
          <a:noFill/>
        </p:spPr>
      </p:pic>
    </p:spTree>
    <p:extLst>
      <p:ext uri="{BB962C8B-B14F-4D97-AF65-F5344CB8AC3E}">
        <p14:creationId xmlns:p14="http://schemas.microsoft.com/office/powerpoint/2010/main" xmlns="" val="3965964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836712"/>
            <a:ext cx="8229600" cy="4495186"/>
          </a:xfrm>
        </p:spPr>
        <p:txBody>
          <a:bodyPr>
            <a:noAutofit/>
          </a:bodyPr>
          <a:lstStyle/>
          <a:p>
            <a:endParaRPr lang="en-GB" sz="2800"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19</a:t>
            </a:fld>
            <a:endParaRPr lang="en-US" dirty="0"/>
          </a:p>
        </p:txBody>
      </p:sp>
      <p:sp>
        <p:nvSpPr>
          <p:cNvPr id="2" name="Rectangle 1"/>
          <p:cNvSpPr/>
          <p:nvPr/>
        </p:nvSpPr>
        <p:spPr>
          <a:xfrm>
            <a:off x="323529" y="190381"/>
            <a:ext cx="8640960" cy="5755422"/>
          </a:xfrm>
          <a:prstGeom prst="rect">
            <a:avLst/>
          </a:prstGeom>
        </p:spPr>
        <p:txBody>
          <a:bodyPr wrap="square">
            <a:spAutoFit/>
          </a:bodyPr>
          <a:lstStyle/>
          <a:p>
            <a:r>
              <a:rPr lang="en-GB" sz="4000" b="1" dirty="0" smtClean="0"/>
              <a:t>Investigation Findings</a:t>
            </a:r>
          </a:p>
          <a:p>
            <a:endParaRPr lang="en-GB" sz="4000" b="1" dirty="0" smtClean="0"/>
          </a:p>
          <a:p>
            <a:r>
              <a:rPr lang="en-US" sz="3200" b="1" dirty="0" smtClean="0"/>
              <a:t>61 Findings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Poor care and treatment</a:t>
            </a:r>
          </a:p>
          <a:p>
            <a:pPr marL="457200" indent="-457200">
              <a:buFont typeface="Arial" panose="020B0604020202020204" pitchFamily="34" charset="0"/>
              <a:buChar char="•"/>
            </a:pPr>
            <a:r>
              <a:rPr lang="en-US" sz="3200" dirty="0" smtClean="0"/>
              <a:t>Serious safeguarding issues</a:t>
            </a:r>
          </a:p>
          <a:p>
            <a:pPr marL="457200" indent="-457200">
              <a:buFont typeface="Arial" panose="020B0604020202020204" pitchFamily="34" charset="0"/>
              <a:buChar char="•"/>
            </a:pPr>
            <a:r>
              <a:rPr lang="en-US" sz="3200" dirty="0" smtClean="0"/>
              <a:t>Medicines Management issues</a:t>
            </a:r>
          </a:p>
          <a:p>
            <a:pPr marL="457200" indent="-457200">
              <a:buFont typeface="Arial" panose="020B0604020202020204" pitchFamily="34" charset="0"/>
              <a:buChar char="•"/>
            </a:pPr>
            <a:r>
              <a:rPr lang="en-US" sz="3200" dirty="0" smtClean="0"/>
              <a:t>Failure of Relevant Authorities to act quickly and comprehensively</a:t>
            </a:r>
          </a:p>
          <a:p>
            <a:pPr marL="457200" indent="-457200">
              <a:buFont typeface="Arial" panose="020B0604020202020204" pitchFamily="34" charset="0"/>
              <a:buChar char="•"/>
            </a:pPr>
            <a:r>
              <a:rPr lang="en-US" sz="3200" dirty="0" smtClean="0"/>
              <a:t>Inhuman and degrading treatment</a:t>
            </a:r>
          </a:p>
          <a:p>
            <a:pPr marL="457200" indent="-4572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xmlns="" val="49430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1143000"/>
          </a:xfrm>
        </p:spPr>
        <p:txBody>
          <a:bodyPr>
            <a:normAutofit/>
          </a:bodyPr>
          <a:lstStyle/>
          <a:p>
            <a:r>
              <a:rPr lang="en-GB" sz="4000" b="1" dirty="0">
                <a:solidFill>
                  <a:srgbClr val="002D62"/>
                </a:solidFill>
                <a:latin typeface="+mn-lt"/>
                <a:ea typeface="+mn-ea"/>
                <a:cs typeface="Arial" panose="020B0604020202020204" pitchFamily="34" charset="0"/>
              </a:rPr>
              <a:t>Overview</a:t>
            </a:r>
            <a:endParaRPr lang="en-US" sz="4000" b="1" dirty="0">
              <a:solidFill>
                <a:srgbClr val="002D62"/>
              </a:solidFill>
              <a:latin typeface="+mn-lt"/>
              <a:ea typeface="+mn-ea"/>
              <a:cs typeface="Arial" panose="020B0604020202020204" pitchFamily="34" charset="0"/>
            </a:endParaRPr>
          </a:p>
        </p:txBody>
      </p:sp>
      <p:sp>
        <p:nvSpPr>
          <p:cNvPr id="3" name="Content Placeholder 2"/>
          <p:cNvSpPr>
            <a:spLocks noGrp="1"/>
          </p:cNvSpPr>
          <p:nvPr>
            <p:ph idx="1"/>
          </p:nvPr>
        </p:nvSpPr>
        <p:spPr>
          <a:xfrm>
            <a:off x="457200" y="1340768"/>
            <a:ext cx="8229600" cy="4708525"/>
          </a:xfrm>
        </p:spPr>
        <p:txBody>
          <a:bodyPr>
            <a:normAutofit/>
          </a:bodyPr>
          <a:lstStyle/>
          <a:p>
            <a:r>
              <a:rPr lang="en-GB" sz="3600" dirty="0">
                <a:cs typeface="Arial" panose="020B0604020202020204" pitchFamily="34" charset="0"/>
              </a:rPr>
              <a:t>Background to Commission</a:t>
            </a:r>
          </a:p>
          <a:p>
            <a:r>
              <a:rPr lang="en-GB" sz="3600" dirty="0">
                <a:cs typeface="Arial" panose="020B0604020202020204" pitchFamily="34" charset="0"/>
              </a:rPr>
              <a:t>Legal powers and duties</a:t>
            </a:r>
          </a:p>
          <a:p>
            <a:r>
              <a:rPr lang="en-GB" sz="3600" dirty="0" smtClean="0">
                <a:cs typeface="Arial" panose="020B0604020202020204" pitchFamily="34" charset="0"/>
              </a:rPr>
              <a:t>Work of the Office</a:t>
            </a:r>
            <a:endParaRPr lang="en-GB" sz="3600" dirty="0">
              <a:cs typeface="Arial" panose="020B0604020202020204" pitchFamily="34" charset="0"/>
            </a:endParaRPr>
          </a:p>
          <a:p>
            <a:r>
              <a:rPr lang="en-GB" sz="3600" dirty="0">
                <a:cs typeface="Arial" panose="020B0604020202020204" pitchFamily="34" charset="0"/>
              </a:rPr>
              <a:t>Corporate plan </a:t>
            </a:r>
            <a:r>
              <a:rPr lang="en-GB" sz="3600" dirty="0" smtClean="0">
                <a:cs typeface="Arial" panose="020B0604020202020204" pitchFamily="34" charset="0"/>
              </a:rPr>
              <a:t>themes</a:t>
            </a:r>
          </a:p>
          <a:p>
            <a:r>
              <a:rPr lang="en-GB" sz="3600" dirty="0" smtClean="0">
                <a:cs typeface="Arial" panose="020B0604020202020204" pitchFamily="34" charset="0"/>
              </a:rPr>
              <a:t>Investigation into </a:t>
            </a:r>
            <a:r>
              <a:rPr lang="en-GB" sz="3600" dirty="0" err="1" smtClean="0">
                <a:cs typeface="Arial" panose="020B0604020202020204" pitchFamily="34" charset="0"/>
              </a:rPr>
              <a:t>Dunmurry</a:t>
            </a:r>
            <a:r>
              <a:rPr lang="en-GB" sz="3600" dirty="0" smtClean="0">
                <a:cs typeface="Arial" panose="020B0604020202020204" pitchFamily="34" charset="0"/>
              </a:rPr>
              <a:t> Manor Care Home</a:t>
            </a:r>
            <a:endParaRPr lang="en-GB" sz="3600" dirty="0">
              <a:cs typeface="Arial" panose="020B0604020202020204" pitchFamily="34" charset="0"/>
            </a:endParaRPr>
          </a:p>
        </p:txBody>
      </p:sp>
    </p:spTree>
    <p:extLst>
      <p:ext uri="{BB962C8B-B14F-4D97-AF65-F5344CB8AC3E}">
        <p14:creationId xmlns:p14="http://schemas.microsoft.com/office/powerpoint/2010/main" xmlns="" val="317696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591" y="869138"/>
            <a:ext cx="8229600" cy="4495186"/>
          </a:xfrm>
        </p:spPr>
        <p:txBody>
          <a:bodyPr>
            <a:noAutofit/>
          </a:bodyPr>
          <a:lstStyle/>
          <a:p>
            <a:endParaRPr lang="en-GB" sz="2800" dirty="0"/>
          </a:p>
          <a:p>
            <a:pPr lvl="0"/>
            <a:endParaRPr lang="en-GB" sz="28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20</a:t>
            </a:fld>
            <a:endParaRPr lang="en-US" dirty="0"/>
          </a:p>
        </p:txBody>
      </p:sp>
      <p:sp>
        <p:nvSpPr>
          <p:cNvPr id="2" name="Rectangle 1"/>
          <p:cNvSpPr/>
          <p:nvPr/>
        </p:nvSpPr>
        <p:spPr>
          <a:xfrm>
            <a:off x="323529" y="190381"/>
            <a:ext cx="8640960" cy="6740307"/>
          </a:xfrm>
          <a:prstGeom prst="rect">
            <a:avLst/>
          </a:prstGeom>
        </p:spPr>
        <p:txBody>
          <a:bodyPr wrap="square">
            <a:spAutoFit/>
          </a:bodyPr>
          <a:lstStyle/>
          <a:p>
            <a:r>
              <a:rPr lang="en-GB" sz="4000" b="1" dirty="0" smtClean="0"/>
              <a:t>Investigation Recommendations</a:t>
            </a:r>
          </a:p>
          <a:p>
            <a:endParaRPr lang="en-GB" sz="4000" b="1" dirty="0" smtClean="0"/>
          </a:p>
          <a:p>
            <a:r>
              <a:rPr lang="en-US" sz="3200" b="1" dirty="0" smtClean="0"/>
              <a:t>59 Recommendations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Seeks systemic changes in the systems</a:t>
            </a:r>
          </a:p>
          <a:p>
            <a:pPr marL="457200" indent="-457200">
              <a:buFont typeface="Arial" panose="020B0604020202020204" pitchFamily="34" charset="0"/>
              <a:buChar char="•"/>
            </a:pPr>
            <a:r>
              <a:rPr lang="en-US" sz="3200" dirty="0" smtClean="0"/>
              <a:t>RA’s responded in October</a:t>
            </a:r>
          </a:p>
          <a:p>
            <a:pPr marL="457200" indent="-457200">
              <a:buFont typeface="Arial" panose="020B0604020202020204" pitchFamily="34" charset="0"/>
              <a:buChar char="•"/>
            </a:pPr>
            <a:r>
              <a:rPr lang="en-US" sz="3200" dirty="0" smtClean="0"/>
              <a:t>Include calls for</a:t>
            </a:r>
          </a:p>
          <a:p>
            <a:pPr marL="914400" lvl="1" indent="-457200">
              <a:buFont typeface="Arial" panose="020B0604020202020204" pitchFamily="34" charset="0"/>
              <a:buChar char="•"/>
            </a:pPr>
            <a:r>
              <a:rPr lang="en-US" sz="3200" dirty="0" smtClean="0"/>
              <a:t>Adult Safeguarding Bill</a:t>
            </a:r>
          </a:p>
          <a:p>
            <a:pPr marL="914400" lvl="1" indent="-457200">
              <a:buFont typeface="Arial" panose="020B0604020202020204" pitchFamily="34" charset="0"/>
              <a:buChar char="•"/>
            </a:pPr>
            <a:r>
              <a:rPr lang="en-US" sz="3200" dirty="0" smtClean="0"/>
              <a:t>Human rights training</a:t>
            </a:r>
          </a:p>
          <a:p>
            <a:pPr marL="914400" lvl="1" indent="-457200">
              <a:buFont typeface="Arial" panose="020B0604020202020204" pitchFamily="34" charset="0"/>
              <a:buChar char="•"/>
            </a:pPr>
            <a:r>
              <a:rPr lang="en-US" sz="3200" dirty="0" smtClean="0"/>
              <a:t>Changes to inspection methodology</a:t>
            </a:r>
          </a:p>
          <a:p>
            <a:pPr marL="914400" lvl="1" indent="-457200">
              <a:buFont typeface="Arial" panose="020B0604020202020204" pitchFamily="34" charset="0"/>
              <a:buChar char="•"/>
            </a:pPr>
            <a:r>
              <a:rPr lang="en-US" sz="3200" dirty="0" smtClean="0"/>
              <a:t>Performance Rating System</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xmlns="" val="775984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980728"/>
            <a:ext cx="8933046" cy="4752528"/>
          </a:xfrm>
        </p:spPr>
        <p:txBody>
          <a:bodyPr rtlCol="0">
            <a:normAutofit lnSpcReduction="10000"/>
          </a:bodyPr>
          <a:lstStyle/>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Priority for my term</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Health and Social Care</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Crime</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Practical support</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Policy and practice changes</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Need for legislative changes</a:t>
            </a:r>
          </a:p>
          <a:p>
            <a:pPr marL="457200" indent="-457200" algn="l" eaLnBrk="1" fontAlgn="auto" hangingPunct="1">
              <a:spcAft>
                <a:spcPts val="0"/>
              </a:spcAft>
              <a:buFont typeface="Wingdings" panose="05000000000000000000" pitchFamily="2" charset="2"/>
              <a:buChar char="§"/>
              <a:defRPr/>
            </a:pPr>
            <a:r>
              <a:rPr lang="en-US" sz="3500" dirty="0" smtClean="0">
                <a:solidFill>
                  <a:schemeClr val="tx1"/>
                </a:solidFill>
              </a:rPr>
              <a:t>Need for collaboration and effective working across all relevant bodies</a:t>
            </a:r>
            <a:endParaRPr lang="en-US" sz="3500" dirty="0">
              <a:solidFill>
                <a:schemeClr val="tx1"/>
              </a:solidFill>
            </a:endParaRPr>
          </a:p>
        </p:txBody>
      </p:sp>
      <p:sp>
        <p:nvSpPr>
          <p:cNvPr id="2" name="TextBox 1"/>
          <p:cNvSpPr txBox="1"/>
          <p:nvPr/>
        </p:nvSpPr>
        <p:spPr>
          <a:xfrm>
            <a:off x="19132" y="0"/>
            <a:ext cx="8928992" cy="707886"/>
          </a:xfrm>
          <a:prstGeom prst="rect">
            <a:avLst/>
          </a:prstGeom>
          <a:noFill/>
        </p:spPr>
        <p:txBody>
          <a:bodyPr wrap="square" rtlCol="0">
            <a:spAutoFit/>
          </a:bodyPr>
          <a:lstStyle/>
          <a:p>
            <a:pPr algn="ctr"/>
            <a:r>
              <a:rPr lang="en-GB" sz="4000" b="1" dirty="0" smtClean="0">
                <a:solidFill>
                  <a:schemeClr val="tx2"/>
                </a:solidFill>
                <a:latin typeface="+mj-lt"/>
              </a:rPr>
              <a:t>Protecting &amp; Safeguarding Older People</a:t>
            </a:r>
            <a:endParaRPr lang="en-GB" sz="4000" b="1" dirty="0">
              <a:solidFill>
                <a:schemeClr val="tx2"/>
              </a:solidFill>
            </a:endParaRPr>
          </a:p>
        </p:txBody>
      </p:sp>
    </p:spTree>
    <p:extLst>
      <p:ext uri="{BB962C8B-B14F-4D97-AF65-F5344CB8AC3E}">
        <p14:creationId xmlns:p14="http://schemas.microsoft.com/office/powerpoint/2010/main" xmlns="" val="347216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68960"/>
            <a:ext cx="8229600" cy="2664296"/>
          </a:xfrm>
        </p:spPr>
        <p:txBody>
          <a:bodyPr>
            <a:normAutofit fontScale="90000"/>
          </a:bodyPr>
          <a:lstStyle/>
          <a:p>
            <a:r>
              <a:rPr lang="en-GB" sz="6600" b="1" dirty="0">
                <a:solidFill>
                  <a:schemeClr val="tx2"/>
                </a:solidFill>
                <a:latin typeface="+mn-lt"/>
                <a:cs typeface="Arial" panose="020B0604020202020204" pitchFamily="34" charset="0"/>
              </a:rPr>
              <a:t>Thank </a:t>
            </a:r>
            <a:r>
              <a:rPr lang="en-GB" sz="6600" b="1" dirty="0" smtClean="0">
                <a:solidFill>
                  <a:schemeClr val="tx2"/>
                </a:solidFill>
                <a:latin typeface="+mn-lt"/>
                <a:cs typeface="Arial" panose="020B0604020202020204" pitchFamily="34" charset="0"/>
              </a:rPr>
              <a:t>you</a:t>
            </a:r>
            <a:r>
              <a:rPr lang="en-GB" sz="6600" b="1" dirty="0">
                <a:solidFill>
                  <a:schemeClr val="tx2"/>
                </a:solidFill>
                <a:latin typeface="+mn-lt"/>
                <a:cs typeface="Arial" panose="020B0604020202020204" pitchFamily="34" charset="0"/>
              </a:rPr>
              <a:t/>
            </a:r>
            <a:br>
              <a:rPr lang="en-GB" sz="6600" b="1" dirty="0">
                <a:solidFill>
                  <a:schemeClr val="tx2"/>
                </a:solidFill>
                <a:latin typeface="+mn-lt"/>
                <a:cs typeface="Arial" panose="020B0604020202020204" pitchFamily="34" charset="0"/>
              </a:rPr>
            </a:br>
            <a:r>
              <a:rPr lang="en-GB" sz="6600" b="1" dirty="0">
                <a:solidFill>
                  <a:schemeClr val="tx2"/>
                </a:solidFill>
                <a:latin typeface="+mn-lt"/>
                <a:cs typeface="Arial" panose="020B0604020202020204" pitchFamily="34" charset="0"/>
              </a:rPr>
              <a:t/>
            </a:r>
            <a:br>
              <a:rPr lang="en-GB" sz="6600" b="1" dirty="0">
                <a:solidFill>
                  <a:schemeClr val="tx2"/>
                </a:solidFill>
                <a:latin typeface="+mn-lt"/>
                <a:cs typeface="Arial" panose="020B0604020202020204" pitchFamily="34" charset="0"/>
              </a:rPr>
            </a:br>
            <a:endParaRPr lang="en-US" sz="6600" b="1" dirty="0">
              <a:solidFill>
                <a:schemeClr val="tx2"/>
              </a:solidFill>
              <a:latin typeface="+mn-lt"/>
              <a:cs typeface="Arial" panose="020B0604020202020204" pitchFamily="34" charset="0"/>
            </a:endParaRPr>
          </a:p>
        </p:txBody>
      </p:sp>
      <p:pic>
        <p:nvPicPr>
          <p:cNvPr id="4" name="Picture 10" descr="Untitle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953000"/>
            <a:ext cx="9144000" cy="1905000"/>
          </a:xfrm>
          <a:prstGeom prst="rect">
            <a:avLst/>
          </a:prstGeom>
          <a:noFill/>
        </p:spPr>
      </p:pic>
      <p:pic>
        <p:nvPicPr>
          <p:cNvPr id="5" name="Picture 9" descr="Logo"/>
          <p:cNvPicPr>
            <a:picLocks noChangeAspect="1" noChangeArrowheads="1"/>
          </p:cNvPicPr>
          <p:nvPr/>
        </p:nvPicPr>
        <p:blipFill>
          <a:blip r:embed="rId4" cstate="print"/>
          <a:srcRect/>
          <a:stretch>
            <a:fillRect/>
          </a:stretch>
        </p:blipFill>
        <p:spPr bwMode="auto">
          <a:xfrm>
            <a:off x="179512" y="260648"/>
            <a:ext cx="8828638" cy="752698"/>
          </a:xfrm>
          <a:prstGeom prst="rect">
            <a:avLst/>
          </a:prstGeom>
          <a:noFill/>
        </p:spPr>
      </p:pic>
    </p:spTree>
    <p:extLst>
      <p:ext uri="{BB962C8B-B14F-4D97-AF65-F5344CB8AC3E}">
        <p14:creationId xmlns:p14="http://schemas.microsoft.com/office/powerpoint/2010/main" xmlns="" val="30609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2"/>
                </a:solidFill>
                <a:cs typeface="Arial" panose="020B0604020202020204" pitchFamily="34" charset="0"/>
              </a:rPr>
              <a:t>About the Commissioner for Older People for Northern Ireland</a:t>
            </a:r>
            <a:endParaRPr lang="en-US" dirty="0"/>
          </a:p>
        </p:txBody>
      </p:sp>
      <p:sp>
        <p:nvSpPr>
          <p:cNvPr id="3" name="Content Placeholder 2"/>
          <p:cNvSpPr>
            <a:spLocks noGrp="1"/>
          </p:cNvSpPr>
          <p:nvPr>
            <p:ph idx="1"/>
          </p:nvPr>
        </p:nvSpPr>
        <p:spPr/>
        <p:txBody>
          <a:bodyPr>
            <a:normAutofit/>
          </a:bodyPr>
          <a:lstStyle/>
          <a:p>
            <a:r>
              <a:rPr lang="en-GB" dirty="0">
                <a:cs typeface="Arial" panose="020B0604020202020204" pitchFamily="34" charset="0"/>
              </a:rPr>
              <a:t>Commissioner’s office established through devolved Northern Ireland Assembly legislation passed in 2011 – “The Commissioner for Older People Act (Northern Ireland) 2011”</a:t>
            </a:r>
          </a:p>
          <a:p>
            <a:r>
              <a:rPr lang="en-GB" dirty="0">
                <a:cs typeface="Arial" panose="020B0604020202020204" pitchFamily="34" charset="0"/>
              </a:rPr>
              <a:t>Followed extensive lobbying and campaigning by older people and organisations representing them</a:t>
            </a:r>
          </a:p>
          <a:p>
            <a:endParaRPr lang="en-US" dirty="0"/>
          </a:p>
        </p:txBody>
      </p:sp>
    </p:spTree>
    <p:extLst>
      <p:ext uri="{BB962C8B-B14F-4D97-AF65-F5344CB8AC3E}">
        <p14:creationId xmlns:p14="http://schemas.microsoft.com/office/powerpoint/2010/main" xmlns="" val="180887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2"/>
                </a:solidFill>
                <a:cs typeface="Arial" panose="020B0604020202020204" pitchFamily="34" charset="0"/>
              </a:rPr>
              <a:t>About the Commissioner for Older People for Northern Ireland</a:t>
            </a:r>
            <a:endParaRPr lang="en-US" dirty="0"/>
          </a:p>
        </p:txBody>
      </p:sp>
      <p:sp>
        <p:nvSpPr>
          <p:cNvPr id="3" name="Content Placeholder 2"/>
          <p:cNvSpPr>
            <a:spLocks noGrp="1"/>
          </p:cNvSpPr>
          <p:nvPr>
            <p:ph idx="1"/>
          </p:nvPr>
        </p:nvSpPr>
        <p:spPr>
          <a:xfrm>
            <a:off x="179512" y="2060849"/>
            <a:ext cx="8964488" cy="4320479"/>
          </a:xfrm>
        </p:spPr>
        <p:txBody>
          <a:bodyPr>
            <a:normAutofit/>
          </a:bodyPr>
          <a:lstStyle/>
          <a:p>
            <a:r>
              <a:rPr lang="en-GB" dirty="0">
                <a:cs typeface="Arial" panose="020B0604020202020204" pitchFamily="34" charset="0"/>
              </a:rPr>
              <a:t>Principal aim is to be an </a:t>
            </a:r>
            <a:r>
              <a:rPr lang="en-GB" b="1" dirty="0">
                <a:cs typeface="Arial" panose="020B0604020202020204" pitchFamily="34" charset="0"/>
              </a:rPr>
              <a:t>independent champion </a:t>
            </a:r>
            <a:r>
              <a:rPr lang="en-GB" dirty="0">
                <a:cs typeface="Arial" panose="020B0604020202020204" pitchFamily="34" charset="0"/>
              </a:rPr>
              <a:t>who </a:t>
            </a:r>
            <a:r>
              <a:rPr lang="en-GB" b="1" dirty="0">
                <a:cs typeface="Arial" panose="020B0604020202020204" pitchFamily="34" charset="0"/>
              </a:rPr>
              <a:t>safeguards and promotes </a:t>
            </a:r>
            <a:r>
              <a:rPr lang="en-GB" dirty="0">
                <a:cs typeface="Arial" panose="020B0604020202020204" pitchFamily="34" charset="0"/>
              </a:rPr>
              <a:t>the interests of older people</a:t>
            </a:r>
          </a:p>
          <a:p>
            <a:r>
              <a:rPr lang="en-GB" dirty="0">
                <a:cs typeface="Arial" panose="020B0604020202020204" pitchFamily="34" charset="0"/>
              </a:rPr>
              <a:t>Appointed by The Executive Office</a:t>
            </a:r>
          </a:p>
          <a:p>
            <a:r>
              <a:rPr lang="en-GB" dirty="0">
                <a:cs typeface="Arial" panose="020B0604020202020204" pitchFamily="34" charset="0"/>
              </a:rPr>
              <a:t>Funded by Department for Communities</a:t>
            </a:r>
          </a:p>
          <a:p>
            <a:r>
              <a:rPr lang="en-GB" dirty="0">
                <a:cs typeface="Arial" panose="020B0604020202020204" pitchFamily="34" charset="0"/>
              </a:rPr>
              <a:t>15 Staff </a:t>
            </a:r>
          </a:p>
          <a:p>
            <a:r>
              <a:rPr lang="en-GB" dirty="0">
                <a:cs typeface="Arial" panose="020B0604020202020204" pitchFamily="34" charset="0"/>
              </a:rPr>
              <a:t>Based in Equality House, Belfast</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xmlns="" val="427917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2"/>
                </a:solidFill>
                <a:latin typeface="+mn-lt"/>
                <a:cs typeface="Arial" panose="020B0604020202020204" pitchFamily="34" charset="0"/>
              </a:rPr>
              <a:t>Commissioner’s Legal Powers</a:t>
            </a:r>
            <a:endParaRPr lang="en-US" dirty="0">
              <a:latin typeface="+mn-lt"/>
              <a:cs typeface="Arial" panose="020B0604020202020204" pitchFamily="34" charset="0"/>
            </a:endParaRPr>
          </a:p>
        </p:txBody>
      </p:sp>
      <p:sp>
        <p:nvSpPr>
          <p:cNvPr id="3" name="Content Placeholder 2"/>
          <p:cNvSpPr>
            <a:spLocks noGrp="1"/>
          </p:cNvSpPr>
          <p:nvPr>
            <p:ph idx="1"/>
          </p:nvPr>
        </p:nvSpPr>
        <p:spPr>
          <a:xfrm>
            <a:off x="179512" y="1556792"/>
            <a:ext cx="8784976" cy="4708525"/>
          </a:xfrm>
        </p:spPr>
        <p:txBody>
          <a:bodyPr/>
          <a:lstStyle/>
          <a:p>
            <a:r>
              <a:rPr lang="en-GB" sz="3600" dirty="0"/>
              <a:t>Conduct </a:t>
            </a:r>
            <a:r>
              <a:rPr lang="en-GB" sz="3600" b="1" dirty="0"/>
              <a:t>formal and informal investigations</a:t>
            </a:r>
          </a:p>
          <a:p>
            <a:r>
              <a:rPr lang="en-GB" sz="3600" dirty="0"/>
              <a:t>Issue </a:t>
            </a:r>
            <a:r>
              <a:rPr lang="en-GB" sz="3600" b="1" dirty="0"/>
              <a:t>guidance on best practice</a:t>
            </a:r>
          </a:p>
          <a:p>
            <a:r>
              <a:rPr lang="en-GB" sz="3600" dirty="0"/>
              <a:t>Carry out </a:t>
            </a:r>
            <a:r>
              <a:rPr lang="en-GB" sz="3600" b="1" dirty="0"/>
              <a:t>research</a:t>
            </a:r>
          </a:p>
          <a:p>
            <a:r>
              <a:rPr lang="en-GB" sz="3600" dirty="0"/>
              <a:t>Publish </a:t>
            </a:r>
            <a:r>
              <a:rPr lang="en-GB" sz="3600" b="1" dirty="0"/>
              <a:t>information</a:t>
            </a:r>
          </a:p>
          <a:p>
            <a:r>
              <a:rPr lang="en-GB" sz="3600" dirty="0"/>
              <a:t>Provide </a:t>
            </a:r>
            <a:r>
              <a:rPr lang="en-GB" sz="3600" b="1" dirty="0"/>
              <a:t>advice to government </a:t>
            </a:r>
            <a:endParaRPr lang="en-US" sz="3600" b="1" dirty="0"/>
          </a:p>
          <a:p>
            <a:endParaRPr lang="en-US" dirty="0"/>
          </a:p>
        </p:txBody>
      </p:sp>
    </p:spTree>
    <p:extLst>
      <p:ext uri="{BB962C8B-B14F-4D97-AF65-F5344CB8AC3E}">
        <p14:creationId xmlns:p14="http://schemas.microsoft.com/office/powerpoint/2010/main" xmlns="" val="23719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63" y="1052736"/>
            <a:ext cx="8229600" cy="4495186"/>
          </a:xfrm>
        </p:spPr>
        <p:txBody>
          <a:bodyPr>
            <a:noAutofit/>
          </a:bodyPr>
          <a:lstStyle/>
          <a:p>
            <a:r>
              <a:rPr lang="en-GB" sz="2700" b="1" dirty="0"/>
              <a:t>Promote positive attitudes </a:t>
            </a:r>
            <a:r>
              <a:rPr lang="en-GB" sz="2700" dirty="0"/>
              <a:t>towards, and </a:t>
            </a:r>
            <a:r>
              <a:rPr lang="en-GB" sz="2700" b="1" dirty="0"/>
              <a:t>encourage participation</a:t>
            </a:r>
            <a:r>
              <a:rPr lang="en-GB" sz="2700" dirty="0"/>
              <a:t> by, older people</a:t>
            </a:r>
          </a:p>
          <a:p>
            <a:r>
              <a:rPr lang="en-GB" sz="2700" b="1" dirty="0"/>
              <a:t>Review services and legislation </a:t>
            </a:r>
            <a:r>
              <a:rPr lang="en-GB" sz="2700" dirty="0"/>
              <a:t>that affect the interests of older people</a:t>
            </a:r>
          </a:p>
          <a:p>
            <a:r>
              <a:rPr lang="en-GB" sz="2700" b="1" dirty="0"/>
              <a:t>Promote an end to discrimination </a:t>
            </a:r>
            <a:r>
              <a:rPr lang="en-GB" sz="2700" dirty="0"/>
              <a:t>against older people</a:t>
            </a:r>
          </a:p>
          <a:p>
            <a:r>
              <a:rPr lang="en-GB" sz="2700" b="1" dirty="0"/>
              <a:t>Encourage best practice </a:t>
            </a:r>
            <a:r>
              <a:rPr lang="en-GB" sz="2700" dirty="0"/>
              <a:t>in the treatment of older people</a:t>
            </a:r>
          </a:p>
          <a:p>
            <a:r>
              <a:rPr lang="en-GB" sz="2700" b="1" dirty="0"/>
              <a:t>Advise</a:t>
            </a:r>
            <a:r>
              <a:rPr lang="en-GB" sz="2700" dirty="0"/>
              <a:t> </a:t>
            </a:r>
            <a:r>
              <a:rPr lang="en-GB" sz="2700" b="1" dirty="0"/>
              <a:t>the Assembly, Secretary of State and relevant authorities</a:t>
            </a:r>
            <a:r>
              <a:rPr lang="en-GB" sz="2700" dirty="0"/>
              <a:t> on matters concerning the interests of older people</a:t>
            </a:r>
            <a:endParaRPr lang="en-US" sz="2700"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6</a:t>
            </a:fld>
            <a:endParaRPr lang="en-US" dirty="0"/>
          </a:p>
        </p:txBody>
      </p:sp>
      <p:sp>
        <p:nvSpPr>
          <p:cNvPr id="2" name="Rectangle 1"/>
          <p:cNvSpPr/>
          <p:nvPr/>
        </p:nvSpPr>
        <p:spPr>
          <a:xfrm>
            <a:off x="1115616" y="190381"/>
            <a:ext cx="7848872" cy="1323439"/>
          </a:xfrm>
          <a:prstGeom prst="rect">
            <a:avLst/>
          </a:prstGeom>
        </p:spPr>
        <p:txBody>
          <a:bodyPr wrap="square">
            <a:spAutoFit/>
          </a:bodyPr>
          <a:lstStyle/>
          <a:p>
            <a:r>
              <a:rPr lang="en-GB" sz="4000" b="1" dirty="0">
                <a:solidFill>
                  <a:schemeClr val="tx2"/>
                </a:solidFill>
                <a:cs typeface="Arial" panose="020B0604020202020204" pitchFamily="34" charset="0"/>
              </a:rPr>
              <a:t>Commissioner’s Legal Duties</a:t>
            </a:r>
          </a:p>
          <a:p>
            <a:endParaRPr lang="en-US" sz="4000" dirty="0">
              <a:cs typeface="Arial" panose="020B0604020202020204" pitchFamily="34" charset="0"/>
            </a:endParaRPr>
          </a:p>
        </p:txBody>
      </p:sp>
    </p:spTree>
    <p:extLst>
      <p:ext uri="{BB962C8B-B14F-4D97-AF65-F5344CB8AC3E}">
        <p14:creationId xmlns:p14="http://schemas.microsoft.com/office/powerpoint/2010/main" xmlns="" val="336903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63" y="1052736"/>
            <a:ext cx="8229600" cy="4495186"/>
          </a:xfrm>
        </p:spPr>
        <p:txBody>
          <a:bodyPr>
            <a:noAutofit/>
          </a:bodyPr>
          <a:lstStyle/>
          <a:p>
            <a:pPr marL="0" lvl="0" indent="0">
              <a:buNone/>
            </a:pPr>
            <a:r>
              <a:rPr lang="en-GB" sz="4000" b="1" dirty="0" smtClean="0"/>
              <a:t>	</a:t>
            </a:r>
            <a:endParaRPr lang="en-GB" sz="4000" dirty="0" smtClean="0"/>
          </a:p>
          <a:p>
            <a:pPr marL="514350" indent="-514350">
              <a:buAutoNum type="arabicPlain"/>
            </a:pPr>
            <a:r>
              <a:rPr lang="en-GB" b="1" dirty="0" smtClean="0"/>
              <a:t>Supporting our Ageing Population by promoting positive ageing &amp; ending age discrimination</a:t>
            </a:r>
          </a:p>
          <a:p>
            <a:pPr marL="514350" indent="-514350">
              <a:buAutoNum type="arabicPlain"/>
            </a:pPr>
            <a:r>
              <a:rPr lang="en-GB" b="1" dirty="0" smtClean="0"/>
              <a:t>Better Health and Social Care</a:t>
            </a:r>
          </a:p>
          <a:p>
            <a:pPr marL="514350" indent="-514350">
              <a:buAutoNum type="arabicPlain"/>
            </a:pPr>
            <a:r>
              <a:rPr lang="en-GB" b="1" dirty="0" smtClean="0"/>
              <a:t>Tackling Financial Abuse &amp; Scams &amp; Protecting Older Victims of Crime</a:t>
            </a:r>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7</a:t>
            </a:fld>
            <a:endParaRPr lang="en-US" dirty="0"/>
          </a:p>
        </p:txBody>
      </p:sp>
      <p:sp>
        <p:nvSpPr>
          <p:cNvPr id="2" name="Rectangle 1"/>
          <p:cNvSpPr/>
          <p:nvPr/>
        </p:nvSpPr>
        <p:spPr>
          <a:xfrm>
            <a:off x="1115616" y="190381"/>
            <a:ext cx="7848872" cy="1138773"/>
          </a:xfrm>
          <a:prstGeom prst="rect">
            <a:avLst/>
          </a:prstGeom>
        </p:spPr>
        <p:txBody>
          <a:bodyPr wrap="square">
            <a:spAutoFit/>
          </a:bodyPr>
          <a:lstStyle/>
          <a:p>
            <a:r>
              <a:rPr lang="en-GB" sz="3600" b="1" dirty="0" smtClean="0"/>
              <a:t>  Respect</a:t>
            </a:r>
            <a:r>
              <a:rPr lang="en-GB" sz="3600" b="1" dirty="0"/>
              <a:t>, Value, </a:t>
            </a:r>
            <a:r>
              <a:rPr lang="en-GB" sz="3600" b="1" dirty="0" smtClean="0"/>
              <a:t>Protect</a:t>
            </a:r>
          </a:p>
          <a:p>
            <a:r>
              <a:rPr lang="en-GB" sz="3200" b="1" dirty="0" smtClean="0"/>
              <a:t>    </a:t>
            </a:r>
            <a:r>
              <a:rPr lang="en-GB" sz="3200" dirty="0" smtClean="0"/>
              <a:t>2016-20 </a:t>
            </a:r>
            <a:r>
              <a:rPr lang="en-GB" sz="3200" dirty="0" smtClean="0">
                <a:cs typeface="Arial" panose="020B0604020202020204" pitchFamily="34" charset="0"/>
              </a:rPr>
              <a:t>Corporate Plan</a:t>
            </a:r>
            <a:endParaRPr lang="en-US" sz="3200" dirty="0">
              <a:cs typeface="Arial" panose="020B0604020202020204" pitchFamily="34" charset="0"/>
            </a:endParaRPr>
          </a:p>
        </p:txBody>
      </p:sp>
    </p:spTree>
    <p:extLst>
      <p:ext uri="{BB962C8B-B14F-4D97-AF65-F5344CB8AC3E}">
        <p14:creationId xmlns:p14="http://schemas.microsoft.com/office/powerpoint/2010/main" xmlns="" val="1525447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63" y="1052736"/>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8</a:t>
            </a:fld>
            <a:endParaRPr lang="en-US" dirty="0"/>
          </a:p>
        </p:txBody>
      </p:sp>
      <p:sp>
        <p:nvSpPr>
          <p:cNvPr id="4" name="Rectangle 3"/>
          <p:cNvSpPr/>
          <p:nvPr/>
        </p:nvSpPr>
        <p:spPr>
          <a:xfrm>
            <a:off x="342503" y="61735"/>
            <a:ext cx="8424936" cy="1077218"/>
          </a:xfrm>
          <a:prstGeom prst="rect">
            <a:avLst/>
          </a:prstGeom>
        </p:spPr>
        <p:txBody>
          <a:bodyPr wrap="square">
            <a:spAutoFit/>
          </a:bodyPr>
          <a:lstStyle/>
          <a:p>
            <a:r>
              <a:rPr lang="en-GB" sz="3200" b="1" dirty="0" smtClean="0"/>
              <a:t>Supporting </a:t>
            </a:r>
            <a:r>
              <a:rPr lang="en-GB" sz="3200" b="1" dirty="0"/>
              <a:t>our Ageing Population by promoting positive ageing &amp; ending age discrimination</a:t>
            </a:r>
          </a:p>
        </p:txBody>
      </p:sp>
      <p:sp>
        <p:nvSpPr>
          <p:cNvPr id="6" name="TextBox 5"/>
          <p:cNvSpPr txBox="1"/>
          <p:nvPr/>
        </p:nvSpPr>
        <p:spPr>
          <a:xfrm>
            <a:off x="323528" y="1484784"/>
            <a:ext cx="8820472" cy="3416320"/>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3" y="1628801"/>
            <a:ext cx="3713840" cy="20882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29782" y="1138953"/>
            <a:ext cx="4591229" cy="30243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1547" y="4159350"/>
            <a:ext cx="4211960" cy="25717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20071" y="4149079"/>
            <a:ext cx="3923929" cy="2688349"/>
          </a:xfrm>
          <a:prstGeom prst="rect">
            <a:avLst/>
          </a:prstGeom>
        </p:spPr>
      </p:pic>
    </p:spTree>
    <p:extLst>
      <p:ext uri="{BB962C8B-B14F-4D97-AF65-F5344CB8AC3E}">
        <p14:creationId xmlns:p14="http://schemas.microsoft.com/office/powerpoint/2010/main" xmlns="" val="2304593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63" y="1052736"/>
            <a:ext cx="8229600" cy="4495186"/>
          </a:xfrm>
        </p:spPr>
        <p:txBody>
          <a:bodyPr>
            <a:noAutofit/>
          </a:bodyPr>
          <a:lstStyle/>
          <a:p>
            <a:pPr marL="0" lvl="0" indent="0">
              <a:buNone/>
            </a:pPr>
            <a:r>
              <a:rPr lang="en-GB" sz="4000" b="1" dirty="0" smtClean="0"/>
              <a:t>	</a:t>
            </a:r>
            <a:endParaRPr lang="en-GB" sz="4000" dirty="0" smtClean="0"/>
          </a:p>
          <a:p>
            <a:endParaRPr lang="en-GB" sz="2800" b="1" dirty="0"/>
          </a:p>
          <a:p>
            <a:pPr marL="0" indent="0">
              <a:buNone/>
            </a:pPr>
            <a:endParaRPr lang="en-GB" sz="2800" b="1" dirty="0"/>
          </a:p>
        </p:txBody>
      </p:sp>
      <p:sp>
        <p:nvSpPr>
          <p:cNvPr id="5" name="Slide Number Placeholder 4"/>
          <p:cNvSpPr>
            <a:spLocks noGrp="1"/>
          </p:cNvSpPr>
          <p:nvPr>
            <p:ph type="sldNum" sz="quarter" idx="12"/>
          </p:nvPr>
        </p:nvSpPr>
        <p:spPr/>
        <p:txBody>
          <a:bodyPr/>
          <a:lstStyle/>
          <a:p>
            <a:fld id="{7F00FC44-1A87-4E87-BA3D-6486943C8262}" type="slidenum">
              <a:rPr lang="en-US" smtClean="0"/>
              <a:pPr/>
              <a:t>9</a:t>
            </a:fld>
            <a:endParaRPr lang="en-US" dirty="0"/>
          </a:p>
        </p:txBody>
      </p:sp>
      <p:sp>
        <p:nvSpPr>
          <p:cNvPr id="4" name="Rectangle 3"/>
          <p:cNvSpPr/>
          <p:nvPr/>
        </p:nvSpPr>
        <p:spPr>
          <a:xfrm>
            <a:off x="342866" y="244308"/>
            <a:ext cx="8424936" cy="1077218"/>
          </a:xfrm>
          <a:prstGeom prst="rect">
            <a:avLst/>
          </a:prstGeom>
        </p:spPr>
        <p:txBody>
          <a:bodyPr wrap="square">
            <a:spAutoFit/>
          </a:bodyPr>
          <a:lstStyle/>
          <a:p>
            <a:r>
              <a:rPr lang="en-GB" sz="3200" b="1" dirty="0" smtClean="0"/>
              <a:t>Supporting </a:t>
            </a:r>
            <a:r>
              <a:rPr lang="en-GB" sz="3200" b="1" dirty="0"/>
              <a:t>our Ageing Population by promoting positive ageing &amp; ending age discrimination</a:t>
            </a:r>
          </a:p>
        </p:txBody>
      </p:sp>
      <p:sp>
        <p:nvSpPr>
          <p:cNvPr id="6" name="TextBox 5"/>
          <p:cNvSpPr txBox="1"/>
          <p:nvPr/>
        </p:nvSpPr>
        <p:spPr>
          <a:xfrm>
            <a:off x="323528" y="1484784"/>
            <a:ext cx="8820472" cy="7571303"/>
          </a:xfrm>
          <a:prstGeom prst="rect">
            <a:avLst/>
          </a:prstGeom>
          <a:noFill/>
        </p:spPr>
        <p:txBody>
          <a:bodyPr wrap="square" rtlCol="0">
            <a:spAutoFit/>
          </a:bodyPr>
          <a:lstStyle/>
          <a:p>
            <a:r>
              <a:rPr lang="en-GB" sz="2400" dirty="0" smtClean="0"/>
              <a:t>A </a:t>
            </a:r>
            <a:r>
              <a:rPr lang="en-GB" sz="2400" b="1" dirty="0" smtClean="0"/>
              <a:t>programme for government </a:t>
            </a:r>
            <a:r>
              <a:rPr lang="en-GB" sz="2400" dirty="0" smtClean="0"/>
              <a:t>that meets the priorities for older people</a:t>
            </a:r>
          </a:p>
          <a:p>
            <a:endParaRPr lang="en-GB" sz="2400" dirty="0" smtClean="0"/>
          </a:p>
          <a:p>
            <a:r>
              <a:rPr lang="en-GB" sz="2400" dirty="0" smtClean="0"/>
              <a:t>An </a:t>
            </a:r>
            <a:r>
              <a:rPr lang="en-GB" sz="2400" b="1" dirty="0" smtClean="0"/>
              <a:t>Active Ageing Strategy </a:t>
            </a:r>
            <a:r>
              <a:rPr lang="en-GB" sz="2400" dirty="0" smtClean="0"/>
              <a:t>that is properly resourced and implemented</a:t>
            </a:r>
          </a:p>
          <a:p>
            <a:endParaRPr lang="en-GB" sz="2400" dirty="0"/>
          </a:p>
          <a:p>
            <a:r>
              <a:rPr lang="en-GB" sz="2400" dirty="0" smtClean="0"/>
              <a:t>Legislation to </a:t>
            </a:r>
            <a:r>
              <a:rPr lang="en-GB" sz="2400" b="1" dirty="0" smtClean="0"/>
              <a:t>end age </a:t>
            </a:r>
            <a:r>
              <a:rPr lang="en-GB" sz="2400" b="1" dirty="0"/>
              <a:t>d</a:t>
            </a:r>
            <a:r>
              <a:rPr lang="en-GB" sz="2400" b="1" dirty="0" smtClean="0"/>
              <a:t>iscrimination </a:t>
            </a:r>
            <a:r>
              <a:rPr lang="en-GB" sz="2400" dirty="0" smtClean="0"/>
              <a:t>in relation to goods, facilities and services</a:t>
            </a:r>
          </a:p>
          <a:p>
            <a:endParaRPr lang="en-GB" sz="2400" dirty="0"/>
          </a:p>
          <a:p>
            <a:r>
              <a:rPr lang="en-GB" sz="2400" dirty="0" smtClean="0"/>
              <a:t>Tackling </a:t>
            </a:r>
            <a:r>
              <a:rPr lang="en-GB" sz="2400" b="1" dirty="0" smtClean="0"/>
              <a:t>social isolation and loneliness </a:t>
            </a:r>
            <a:r>
              <a:rPr lang="en-GB" sz="2400" dirty="0" smtClean="0"/>
              <a:t>– promote policies that support this such as community transport, Senior </a:t>
            </a:r>
            <a:r>
              <a:rPr lang="en-GB" sz="2400" dirty="0" err="1" smtClean="0"/>
              <a:t>Smartpass</a:t>
            </a:r>
            <a:r>
              <a:rPr lang="en-GB" sz="2400" dirty="0" smtClean="0"/>
              <a:t>, increase benefit uptake amongst older people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xmlns="" val="1205557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TotalTime>
  <Words>783</Words>
  <Application>Microsoft Office PowerPoint</Application>
  <PresentationFormat>On-screen Show (4:3)</PresentationFormat>
  <Paragraphs>201</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Overview</vt:lpstr>
      <vt:lpstr>About the Commissioner for Older People for Northern Ireland</vt:lpstr>
      <vt:lpstr>About the Commissioner for Older People for Northern Ireland</vt:lpstr>
      <vt:lpstr>Commissioner’s Legal Powers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 Confidence | Certainty</dc:title>
  <dc:creator>richard.collett</dc:creator>
  <cp:lastModifiedBy>dell</cp:lastModifiedBy>
  <cp:revision>178</cp:revision>
  <cp:lastPrinted>2017-02-02T09:30:32Z</cp:lastPrinted>
  <dcterms:created xsi:type="dcterms:W3CDTF">2013-08-01T14:55:57Z</dcterms:created>
  <dcterms:modified xsi:type="dcterms:W3CDTF">2019-05-03T12:18:10Z</dcterms:modified>
</cp:coreProperties>
</file>